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8" r:id="rId6"/>
    <p:sldId id="269" r:id="rId7"/>
    <p:sldId id="270" r:id="rId8"/>
    <p:sldId id="259" r:id="rId9"/>
    <p:sldId id="260" r:id="rId10"/>
    <p:sldId id="266" r:id="rId11"/>
    <p:sldId id="267" r:id="rId12"/>
    <p:sldId id="271" r:id="rId13"/>
    <p:sldId id="261" r:id="rId14"/>
    <p:sldId id="262" r:id="rId15"/>
    <p:sldId id="263" r:id="rId16"/>
    <p:sldId id="264" r:id="rId17"/>
    <p:sldId id="265"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B9CB1-E174-469A-88E4-D4D0FB4582FF}" v="231" dt="2023-08-22T14:47:18.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6923" autoAdjust="0"/>
  </p:normalViewPr>
  <p:slideViewPr>
    <p:cSldViewPr snapToGrid="0">
      <p:cViewPr varScale="1">
        <p:scale>
          <a:sx n="57" d="100"/>
          <a:sy n="57" d="100"/>
        </p:scale>
        <p:origin x="70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201B9CB1-E174-469A-88E4-D4D0FB4582FF}"/>
    <pc:docChg chg="undo custSel addSld delSld modSld">
      <pc:chgData name="Pascalle Cup" userId="abbe84a0-611b-406e-b251-e8b4b71c069a" providerId="ADAL" clId="{201B9CB1-E174-469A-88E4-D4D0FB4582FF}" dt="2023-08-22T14:47:36.847" v="1587" actId="14100"/>
      <pc:docMkLst>
        <pc:docMk/>
      </pc:docMkLst>
      <pc:sldChg chg="modSp modAnim modNotesTx">
        <pc:chgData name="Pascalle Cup" userId="abbe84a0-611b-406e-b251-e8b4b71c069a" providerId="ADAL" clId="{201B9CB1-E174-469A-88E4-D4D0FB4582FF}" dt="2023-08-20T12:34:34.890" v="1395" actId="20577"/>
        <pc:sldMkLst>
          <pc:docMk/>
          <pc:sldMk cId="3488611720" sldId="256"/>
        </pc:sldMkLst>
        <pc:spChg chg="mod">
          <ac:chgData name="Pascalle Cup" userId="abbe84a0-611b-406e-b251-e8b4b71c069a" providerId="ADAL" clId="{201B9CB1-E174-469A-88E4-D4D0FB4582FF}" dt="2023-08-20T12:33:57.005" v="1223" actId="6549"/>
          <ac:spMkLst>
            <pc:docMk/>
            <pc:sldMk cId="3488611720" sldId="256"/>
            <ac:spMk id="2" creationId="{01EFBA95-347D-4800-B557-625E79D48F16}"/>
          </ac:spMkLst>
        </pc:spChg>
        <pc:spChg chg="mod">
          <ac:chgData name="Pascalle Cup" userId="abbe84a0-611b-406e-b251-e8b4b71c069a" providerId="ADAL" clId="{201B9CB1-E174-469A-88E4-D4D0FB4582FF}" dt="2023-08-20T12:34:07.585" v="1283" actId="20577"/>
          <ac:spMkLst>
            <pc:docMk/>
            <pc:sldMk cId="3488611720" sldId="256"/>
            <ac:spMk id="3" creationId="{92780431-B36C-32EC-7EE6-FB35DEBD363A}"/>
          </ac:spMkLst>
        </pc:spChg>
      </pc:sldChg>
      <pc:sldChg chg="modSp mod modNotesTx">
        <pc:chgData name="Pascalle Cup" userId="abbe84a0-611b-406e-b251-e8b4b71c069a" providerId="ADAL" clId="{201B9CB1-E174-469A-88E4-D4D0FB4582FF}" dt="2023-08-20T12:35:47.219" v="1565" actId="313"/>
        <pc:sldMkLst>
          <pc:docMk/>
          <pc:sldMk cId="2264446094" sldId="259"/>
        </pc:sldMkLst>
        <pc:spChg chg="mod">
          <ac:chgData name="Pascalle Cup" userId="abbe84a0-611b-406e-b251-e8b4b71c069a" providerId="ADAL" clId="{201B9CB1-E174-469A-88E4-D4D0FB4582FF}" dt="2023-08-20T12:19:17.317" v="452" actId="13926"/>
          <ac:spMkLst>
            <pc:docMk/>
            <pc:sldMk cId="2264446094" sldId="259"/>
            <ac:spMk id="3" creationId="{ACA01D28-C6B1-403E-A1CC-EC0D7AAB4947}"/>
          </ac:spMkLst>
        </pc:spChg>
      </pc:sldChg>
      <pc:sldChg chg="addSp delSp modSp mod modNotesTx">
        <pc:chgData name="Pascalle Cup" userId="abbe84a0-611b-406e-b251-e8b4b71c069a" providerId="ADAL" clId="{201B9CB1-E174-469A-88E4-D4D0FB4582FF}" dt="2023-08-20T12:31:49.198" v="1082" actId="20577"/>
        <pc:sldMkLst>
          <pc:docMk/>
          <pc:sldMk cId="1173826038" sldId="260"/>
        </pc:sldMkLst>
        <pc:spChg chg="del mod">
          <ac:chgData name="Pascalle Cup" userId="abbe84a0-611b-406e-b251-e8b4b71c069a" providerId="ADAL" clId="{201B9CB1-E174-469A-88E4-D4D0FB4582FF}" dt="2023-08-20T12:28:36.060" v="666" actId="478"/>
          <ac:spMkLst>
            <pc:docMk/>
            <pc:sldMk cId="1173826038" sldId="260"/>
            <ac:spMk id="2" creationId="{B79CB132-DA47-4E55-90BC-1C66EBFFC0EA}"/>
          </ac:spMkLst>
        </pc:spChg>
        <pc:spChg chg="add mod">
          <ac:chgData name="Pascalle Cup" userId="abbe84a0-611b-406e-b251-e8b4b71c069a" providerId="ADAL" clId="{201B9CB1-E174-469A-88E4-D4D0FB4582FF}" dt="2023-08-20T12:29:07.059" v="718" actId="20577"/>
          <ac:spMkLst>
            <pc:docMk/>
            <pc:sldMk cId="1173826038" sldId="260"/>
            <ac:spMk id="7" creationId="{DB38036E-D03E-8775-49EF-6DE8B2B05643}"/>
          </ac:spMkLst>
        </pc:spChg>
        <pc:spChg chg="mod">
          <ac:chgData name="Pascalle Cup" userId="abbe84a0-611b-406e-b251-e8b4b71c069a" providerId="ADAL" clId="{201B9CB1-E174-469A-88E4-D4D0FB4582FF}" dt="2023-08-20T12:31:34.810" v="1028" actId="6549"/>
          <ac:spMkLst>
            <pc:docMk/>
            <pc:sldMk cId="1173826038" sldId="260"/>
            <ac:spMk id="40" creationId="{5FAE7486-8753-4862-9A3C-A21EF87BB69E}"/>
          </ac:spMkLst>
        </pc:spChg>
        <pc:spChg chg="del">
          <ac:chgData name="Pascalle Cup" userId="abbe84a0-611b-406e-b251-e8b4b71c069a" providerId="ADAL" clId="{201B9CB1-E174-469A-88E4-D4D0FB4582FF}" dt="2023-08-20T12:28:56.829" v="713" actId="478"/>
          <ac:spMkLst>
            <pc:docMk/>
            <pc:sldMk cId="1173826038" sldId="260"/>
            <ac:spMk id="45" creationId="{02ECB1DB-02E8-46AF-AE82-A1858A3F42DB}"/>
          </ac:spMkLst>
        </pc:spChg>
      </pc:sldChg>
      <pc:sldChg chg="del">
        <pc:chgData name="Pascalle Cup" userId="abbe84a0-611b-406e-b251-e8b4b71c069a" providerId="ADAL" clId="{201B9CB1-E174-469A-88E4-D4D0FB4582FF}" dt="2023-08-20T12:19:32.729" v="453" actId="2696"/>
        <pc:sldMkLst>
          <pc:docMk/>
          <pc:sldMk cId="294268475" sldId="261"/>
        </pc:sldMkLst>
      </pc:sldChg>
      <pc:sldChg chg="del">
        <pc:chgData name="Pascalle Cup" userId="abbe84a0-611b-406e-b251-e8b4b71c069a" providerId="ADAL" clId="{201B9CB1-E174-469A-88E4-D4D0FB4582FF}" dt="2023-08-20T12:19:32.729" v="453" actId="2696"/>
        <pc:sldMkLst>
          <pc:docMk/>
          <pc:sldMk cId="2895188155" sldId="262"/>
        </pc:sldMkLst>
      </pc:sldChg>
      <pc:sldChg chg="del">
        <pc:chgData name="Pascalle Cup" userId="abbe84a0-611b-406e-b251-e8b4b71c069a" providerId="ADAL" clId="{201B9CB1-E174-469A-88E4-D4D0FB4582FF}" dt="2023-08-20T12:19:32.729" v="453" actId="2696"/>
        <pc:sldMkLst>
          <pc:docMk/>
          <pc:sldMk cId="3390548327" sldId="263"/>
        </pc:sldMkLst>
      </pc:sldChg>
      <pc:sldChg chg="del">
        <pc:chgData name="Pascalle Cup" userId="abbe84a0-611b-406e-b251-e8b4b71c069a" providerId="ADAL" clId="{201B9CB1-E174-469A-88E4-D4D0FB4582FF}" dt="2023-08-20T12:19:32.729" v="453" actId="2696"/>
        <pc:sldMkLst>
          <pc:docMk/>
          <pc:sldMk cId="2238838731" sldId="264"/>
        </pc:sldMkLst>
      </pc:sldChg>
      <pc:sldChg chg="del">
        <pc:chgData name="Pascalle Cup" userId="abbe84a0-611b-406e-b251-e8b4b71c069a" providerId="ADAL" clId="{201B9CB1-E174-469A-88E4-D4D0FB4582FF}" dt="2023-08-20T12:19:32.729" v="453" actId="2696"/>
        <pc:sldMkLst>
          <pc:docMk/>
          <pc:sldMk cId="159186358" sldId="265"/>
        </pc:sldMkLst>
      </pc:sldChg>
      <pc:sldChg chg="modSp mod">
        <pc:chgData name="Pascalle Cup" userId="abbe84a0-611b-406e-b251-e8b4b71c069a" providerId="ADAL" clId="{201B9CB1-E174-469A-88E4-D4D0FB4582FF}" dt="2023-08-20T12:33:04.796" v="1171" actId="20577"/>
        <pc:sldMkLst>
          <pc:docMk/>
          <pc:sldMk cId="827091752" sldId="266"/>
        </pc:sldMkLst>
        <pc:spChg chg="mod">
          <ac:chgData name="Pascalle Cup" userId="abbe84a0-611b-406e-b251-e8b4b71c069a" providerId="ADAL" clId="{201B9CB1-E174-469A-88E4-D4D0FB4582FF}" dt="2023-08-20T12:33:04.796" v="1171" actId="20577"/>
          <ac:spMkLst>
            <pc:docMk/>
            <pc:sldMk cId="827091752" sldId="266"/>
            <ac:spMk id="4" creationId="{125778CE-EBB0-4975-BCF0-EE5B57D65CA0}"/>
          </ac:spMkLst>
        </pc:spChg>
      </pc:sldChg>
      <pc:sldChg chg="addSp modSp new mod">
        <pc:chgData name="Pascalle Cup" userId="abbe84a0-611b-406e-b251-e8b4b71c069a" providerId="ADAL" clId="{201B9CB1-E174-469A-88E4-D4D0FB4582FF}" dt="2023-08-20T12:20:18.682" v="568" actId="20577"/>
        <pc:sldMkLst>
          <pc:docMk/>
          <pc:sldMk cId="3251489679" sldId="268"/>
        </pc:sldMkLst>
        <pc:spChg chg="mod">
          <ac:chgData name="Pascalle Cup" userId="abbe84a0-611b-406e-b251-e8b4b71c069a" providerId="ADAL" clId="{201B9CB1-E174-469A-88E4-D4D0FB4582FF}" dt="2023-08-20T12:17:45.110" v="153" actId="20577"/>
          <ac:spMkLst>
            <pc:docMk/>
            <pc:sldMk cId="3251489679" sldId="268"/>
            <ac:spMk id="2" creationId="{DCE77C5F-730D-AA68-86EE-45F2653CD9C3}"/>
          </ac:spMkLst>
        </pc:spChg>
        <pc:spChg chg="add mod">
          <ac:chgData name="Pascalle Cup" userId="abbe84a0-611b-406e-b251-e8b4b71c069a" providerId="ADAL" clId="{201B9CB1-E174-469A-88E4-D4D0FB4582FF}" dt="2023-08-20T12:20:18.682" v="568" actId="20577"/>
          <ac:spMkLst>
            <pc:docMk/>
            <pc:sldMk cId="3251489679" sldId="268"/>
            <ac:spMk id="3" creationId="{BED7AA72-B500-5A77-44FF-7F114E273D8B}"/>
          </ac:spMkLst>
        </pc:spChg>
      </pc:sldChg>
      <pc:sldChg chg="addSp modSp new mod modAnim">
        <pc:chgData name="Pascalle Cup" userId="abbe84a0-611b-406e-b251-e8b4b71c069a" providerId="ADAL" clId="{201B9CB1-E174-469A-88E4-D4D0FB4582FF}" dt="2023-08-20T12:26:18.718" v="575" actId="14100"/>
        <pc:sldMkLst>
          <pc:docMk/>
          <pc:sldMk cId="1699103318" sldId="269"/>
        </pc:sldMkLst>
        <pc:picChg chg="add mod">
          <ac:chgData name="Pascalle Cup" userId="abbe84a0-611b-406e-b251-e8b4b71c069a" providerId="ADAL" clId="{201B9CB1-E174-469A-88E4-D4D0FB4582FF}" dt="2023-08-20T12:26:18.718" v="575" actId="14100"/>
          <ac:picMkLst>
            <pc:docMk/>
            <pc:sldMk cId="1699103318" sldId="269"/>
            <ac:picMk id="2" creationId="{1CF24C8F-B64A-1747-543A-5473DCDFB222}"/>
          </ac:picMkLst>
        </pc:picChg>
      </pc:sldChg>
      <pc:sldChg chg="addSp delSp modSp new mod modNotesTx">
        <pc:chgData name="Pascalle Cup" userId="abbe84a0-611b-406e-b251-e8b4b71c069a" providerId="ADAL" clId="{201B9CB1-E174-469A-88E4-D4D0FB4582FF}" dt="2023-08-20T12:35:13.476" v="1507" actId="313"/>
        <pc:sldMkLst>
          <pc:docMk/>
          <pc:sldMk cId="1636938952" sldId="270"/>
        </pc:sldMkLst>
        <pc:spChg chg="mod">
          <ac:chgData name="Pascalle Cup" userId="abbe84a0-611b-406e-b251-e8b4b71c069a" providerId="ADAL" clId="{201B9CB1-E174-469A-88E4-D4D0FB4582FF}" dt="2023-08-20T12:26:30.906" v="611" actId="20577"/>
          <ac:spMkLst>
            <pc:docMk/>
            <pc:sldMk cId="1636938952" sldId="270"/>
            <ac:spMk id="2" creationId="{B615A2C1-422B-552F-39FD-88C04E6D875D}"/>
          </ac:spMkLst>
        </pc:spChg>
        <pc:spChg chg="add del mod">
          <ac:chgData name="Pascalle Cup" userId="abbe84a0-611b-406e-b251-e8b4b71c069a" providerId="ADAL" clId="{201B9CB1-E174-469A-88E4-D4D0FB4582FF}" dt="2023-08-20T12:28:16.895" v="663" actId="478"/>
          <ac:spMkLst>
            <pc:docMk/>
            <pc:sldMk cId="1636938952" sldId="270"/>
            <ac:spMk id="3" creationId="{0457BA3A-B882-F367-99F2-B5580178839A}"/>
          </ac:spMkLst>
        </pc:spChg>
        <pc:picChg chg="add mod modCrop">
          <ac:chgData name="Pascalle Cup" userId="abbe84a0-611b-406e-b251-e8b4b71c069a" providerId="ADAL" clId="{201B9CB1-E174-469A-88E4-D4D0FB4582FF}" dt="2023-08-20T12:28:20.260" v="664" actId="1076"/>
          <ac:picMkLst>
            <pc:docMk/>
            <pc:sldMk cId="1636938952" sldId="270"/>
            <ac:picMk id="5" creationId="{0FA4D52D-5C61-8D8E-8F17-18D1BA67B992}"/>
          </ac:picMkLst>
        </pc:picChg>
      </pc:sldChg>
      <pc:sldChg chg="addSp modSp new mod modAnim">
        <pc:chgData name="Pascalle Cup" userId="abbe84a0-611b-406e-b251-e8b4b71c069a" providerId="ADAL" clId="{201B9CB1-E174-469A-88E4-D4D0FB4582FF}" dt="2023-08-22T14:47:36.847" v="1587" actId="14100"/>
        <pc:sldMkLst>
          <pc:docMk/>
          <pc:sldMk cId="2109841976" sldId="271"/>
        </pc:sldMkLst>
        <pc:spChg chg="mod">
          <ac:chgData name="Pascalle Cup" userId="abbe84a0-611b-406e-b251-e8b4b71c069a" providerId="ADAL" clId="{201B9CB1-E174-469A-88E4-D4D0FB4582FF}" dt="2023-08-22T14:47:24.092" v="1583" actId="20577"/>
          <ac:spMkLst>
            <pc:docMk/>
            <pc:sldMk cId="2109841976" sldId="271"/>
            <ac:spMk id="2" creationId="{8E2271B3-070C-0B55-BE2E-A230DB7926E7}"/>
          </ac:spMkLst>
        </pc:spChg>
        <pc:picChg chg="add mod">
          <ac:chgData name="Pascalle Cup" userId="abbe84a0-611b-406e-b251-e8b4b71c069a" providerId="ADAL" clId="{201B9CB1-E174-469A-88E4-D4D0FB4582FF}" dt="2023-08-22T14:47:36.847" v="1587" actId="14100"/>
          <ac:picMkLst>
            <pc:docMk/>
            <pc:sldMk cId="2109841976" sldId="271"/>
            <ac:picMk id="3" creationId="{26EEB982-43E8-3226-F170-A416641E86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B1752-32C7-4EA4-B25C-D2720A88CCF4}" type="datetimeFigureOut">
              <a:rPr lang="nl-NL" smtClean="0"/>
              <a:t>22-8-2023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A713F-6B59-4B62-96A0-2895C53CD534}" type="slidenum">
              <a:rPr lang="nl-NL" smtClean="0"/>
              <a:t>‹nr.›</a:t>
            </a:fld>
            <a:endParaRPr lang="nl-NL"/>
          </a:p>
        </p:txBody>
      </p:sp>
    </p:spTree>
    <p:extLst>
      <p:ext uri="{BB962C8B-B14F-4D97-AF65-F5344CB8AC3E}">
        <p14:creationId xmlns:p14="http://schemas.microsoft.com/office/powerpoint/2010/main" val="306038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 is fieldresearch. Alle info via internet die al verzameld is, is </a:t>
            </a:r>
            <a:r>
              <a:rPr lang="nl-NL" dirty="0" err="1"/>
              <a:t>deskresaerch</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11CA713F-6B59-4B62-96A0-2895C53CD534}" type="slidenum">
              <a:rPr lang="nl-NL" smtClean="0"/>
              <a:t>1</a:t>
            </a:fld>
            <a:endParaRPr lang="nl-NL"/>
          </a:p>
        </p:txBody>
      </p:sp>
    </p:spTree>
    <p:extLst>
      <p:ext uri="{BB962C8B-B14F-4D97-AF65-F5344CB8AC3E}">
        <p14:creationId xmlns:p14="http://schemas.microsoft.com/office/powerpoint/2010/main" val="389187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Checken of op het lijstje staat: budget, locatie, dag en tijd, wie doen er mee vanuit de organisatie, wat is er al eens gedaan en was succesvol of juist niet….</a:t>
            </a:r>
          </a:p>
          <a:p>
            <a:r>
              <a:rPr lang="nl-NL" dirty="0"/>
              <a:t>PLUS: mogelijkheid om info die ze gevonden hebben via deskresearch te bevragen bij de opdrachtgever. </a:t>
            </a:r>
          </a:p>
        </p:txBody>
      </p:sp>
      <p:sp>
        <p:nvSpPr>
          <p:cNvPr id="4" name="Tijdelijke aanduiding voor dianummer 3"/>
          <p:cNvSpPr>
            <a:spLocks noGrp="1"/>
          </p:cNvSpPr>
          <p:nvPr>
            <p:ph type="sldNum" sz="quarter" idx="5"/>
          </p:nvPr>
        </p:nvSpPr>
        <p:spPr/>
        <p:txBody>
          <a:bodyPr/>
          <a:lstStyle/>
          <a:p>
            <a:fld id="{11CA713F-6B59-4B62-96A0-2895C53CD534}" type="slidenum">
              <a:rPr lang="nl-NL" smtClean="0"/>
              <a:t>4</a:t>
            </a:fld>
            <a:endParaRPr lang="nl-NL"/>
          </a:p>
        </p:txBody>
      </p:sp>
    </p:spTree>
    <p:extLst>
      <p:ext uri="{BB962C8B-B14F-4D97-AF65-F5344CB8AC3E}">
        <p14:creationId xmlns:p14="http://schemas.microsoft.com/office/powerpoint/2010/main" val="54933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theorie </a:t>
            </a:r>
          </a:p>
          <a:p>
            <a:r>
              <a:rPr lang="nl-NL" dirty="0"/>
              <a:t>Waar zouden ze </a:t>
            </a:r>
            <a:r>
              <a:rPr lang="nl-NL"/>
              <a:t>een enquête </a:t>
            </a:r>
            <a:r>
              <a:rPr lang="nl-NL" dirty="0"/>
              <a:t>nog voor kunnen gebruiken? </a:t>
            </a:r>
          </a:p>
        </p:txBody>
      </p:sp>
      <p:sp>
        <p:nvSpPr>
          <p:cNvPr id="4" name="Tijdelijke aanduiding voor dianummer 3"/>
          <p:cNvSpPr>
            <a:spLocks noGrp="1"/>
          </p:cNvSpPr>
          <p:nvPr>
            <p:ph type="sldNum" sz="quarter" idx="5"/>
          </p:nvPr>
        </p:nvSpPr>
        <p:spPr/>
        <p:txBody>
          <a:bodyPr/>
          <a:lstStyle/>
          <a:p>
            <a:fld id="{11CA713F-6B59-4B62-96A0-2895C53CD534}" type="slidenum">
              <a:rPr lang="nl-NL" smtClean="0"/>
              <a:t>5</a:t>
            </a:fld>
            <a:endParaRPr lang="nl-NL"/>
          </a:p>
        </p:txBody>
      </p:sp>
    </p:spTree>
    <p:extLst>
      <p:ext uri="{BB962C8B-B14F-4D97-AF65-F5344CB8AC3E}">
        <p14:creationId xmlns:p14="http://schemas.microsoft.com/office/powerpoint/2010/main" val="137849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&gt; open vragen of checkvragen. </a:t>
            </a:r>
          </a:p>
        </p:txBody>
      </p:sp>
      <p:sp>
        <p:nvSpPr>
          <p:cNvPr id="4" name="Tijdelijke aanduiding voor dianummer 3"/>
          <p:cNvSpPr>
            <a:spLocks noGrp="1"/>
          </p:cNvSpPr>
          <p:nvPr>
            <p:ph type="sldNum" sz="quarter" idx="5"/>
          </p:nvPr>
        </p:nvSpPr>
        <p:spPr/>
        <p:txBody>
          <a:bodyPr/>
          <a:lstStyle/>
          <a:p>
            <a:fld id="{11CA713F-6B59-4B62-96A0-2895C53CD534}" type="slidenum">
              <a:rPr lang="nl-NL" smtClean="0"/>
              <a:t>6</a:t>
            </a:fld>
            <a:endParaRPr lang="nl-NL"/>
          </a:p>
        </p:txBody>
      </p:sp>
    </p:spTree>
    <p:extLst>
      <p:ext uri="{BB962C8B-B14F-4D97-AF65-F5344CB8AC3E}">
        <p14:creationId xmlns:p14="http://schemas.microsoft.com/office/powerpoint/2010/main" val="385514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A713F-6B59-4B62-96A0-2895C53CD534}" type="slidenum">
              <a:rPr lang="nl-NL" smtClean="0"/>
              <a:t>7</a:t>
            </a:fld>
            <a:endParaRPr lang="nl-NL"/>
          </a:p>
        </p:txBody>
      </p:sp>
    </p:spTree>
    <p:extLst>
      <p:ext uri="{BB962C8B-B14F-4D97-AF65-F5344CB8AC3E}">
        <p14:creationId xmlns:p14="http://schemas.microsoft.com/office/powerpoint/2010/main" val="69432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A713F-6B59-4B62-96A0-2895C53CD534}" type="slidenum">
              <a:rPr lang="nl-NL" smtClean="0"/>
              <a:t>8</a:t>
            </a:fld>
            <a:endParaRPr lang="nl-NL"/>
          </a:p>
        </p:txBody>
      </p:sp>
    </p:spTree>
    <p:extLst>
      <p:ext uri="{BB962C8B-B14F-4D97-AF65-F5344CB8AC3E}">
        <p14:creationId xmlns:p14="http://schemas.microsoft.com/office/powerpoint/2010/main" val="51845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CA713F-6B59-4B62-96A0-2895C53CD534}" type="slidenum">
              <a:rPr lang="nl-NL" smtClean="0"/>
              <a:t>9</a:t>
            </a:fld>
            <a:endParaRPr lang="nl-NL"/>
          </a:p>
        </p:txBody>
      </p:sp>
    </p:spTree>
    <p:extLst>
      <p:ext uri="{BB962C8B-B14F-4D97-AF65-F5344CB8AC3E}">
        <p14:creationId xmlns:p14="http://schemas.microsoft.com/office/powerpoint/2010/main" val="290964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49CC7-A129-DC8E-07F6-A0876FFCD90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0EE1C93-9348-F23F-9976-119C9D4F2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C00A679-D689-C2D9-4BBE-62CBDD95D6C6}"/>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5" name="Tijdelijke aanduiding voor voettekst 4">
            <a:extLst>
              <a:ext uri="{FF2B5EF4-FFF2-40B4-BE49-F238E27FC236}">
                <a16:creationId xmlns:a16="http://schemas.microsoft.com/office/drawing/2014/main" id="{7961FA85-1A4D-DEDF-5EF0-0B054B2384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E12265-4E65-B0B1-3986-25940FE999A4}"/>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224331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4FFA2-93C1-519A-E09D-0A994C9D408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1A9134B-C519-969D-288B-50B919F2063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B5ABC6-ABEE-4B0F-93AF-9D1D2E03809F}"/>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5" name="Tijdelijke aanduiding voor voettekst 4">
            <a:extLst>
              <a:ext uri="{FF2B5EF4-FFF2-40B4-BE49-F238E27FC236}">
                <a16:creationId xmlns:a16="http://schemas.microsoft.com/office/drawing/2014/main" id="{030CFBD5-8C39-6D42-A8CE-ED63563FE8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3C0339-AE06-4B00-888D-76F3FD5B95E4}"/>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128662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6F8193D-5AD3-C036-9861-DBC6F9A14B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929F2A-6750-64C5-755E-3F61470A396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43BBDF-3A1E-98A1-AF49-0D33AFD2D42D}"/>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5" name="Tijdelijke aanduiding voor voettekst 4">
            <a:extLst>
              <a:ext uri="{FF2B5EF4-FFF2-40B4-BE49-F238E27FC236}">
                <a16:creationId xmlns:a16="http://schemas.microsoft.com/office/drawing/2014/main" id="{BC0D111E-A255-FF42-1480-C4E59FF2AD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71BE3-2CD4-7C59-32BC-AD87B0BEADA3}"/>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1881848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22-8-2023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09307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3653-9505-5C97-6A2F-DA22875D08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B754BC-E53F-E05F-FB51-35959281129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079F33-7FE8-60D2-B448-A47860125DF5}"/>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5" name="Tijdelijke aanduiding voor voettekst 4">
            <a:extLst>
              <a:ext uri="{FF2B5EF4-FFF2-40B4-BE49-F238E27FC236}">
                <a16:creationId xmlns:a16="http://schemas.microsoft.com/office/drawing/2014/main" id="{03ED087D-D9C0-1BC0-4135-2CC577FDB1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3CA468-7C87-8983-7972-6CAFCBC1BADE}"/>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286547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08A07-1C93-6F7A-80CB-55D59ADFDE5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01648D5-A50C-FCC5-89D3-5E1AE09DA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18FE961-9CE0-F0D3-5DC1-5CAAF228FE7C}"/>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5" name="Tijdelijke aanduiding voor voettekst 4">
            <a:extLst>
              <a:ext uri="{FF2B5EF4-FFF2-40B4-BE49-F238E27FC236}">
                <a16:creationId xmlns:a16="http://schemas.microsoft.com/office/drawing/2014/main" id="{4B77174C-D411-6325-A1F1-0369B677F8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654F86-8C98-0C9C-5E95-4FD989BB054E}"/>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103188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531A1-5BBD-5830-335D-9618299319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AADCA5-2441-D2EC-0CB4-D63FD47AD81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B4AE763-AF9D-201F-63C8-59AB15CEAFC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5053B7D-8626-6EAD-2465-E527327091FA}"/>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6" name="Tijdelijke aanduiding voor voettekst 5">
            <a:extLst>
              <a:ext uri="{FF2B5EF4-FFF2-40B4-BE49-F238E27FC236}">
                <a16:creationId xmlns:a16="http://schemas.microsoft.com/office/drawing/2014/main" id="{62B2D2EE-9F88-2E01-5643-C4C28DE6E2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FF0D0D-1CA0-2435-63C6-0EA17555E292}"/>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168733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888C1-4F2B-BE4A-BEAC-7408C8BAC7A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8A8F15F-E42D-1659-6A5E-74A328A8A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FC92EEE-810F-3B69-6627-ED6951894C5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84BF6A-BC5B-A461-41BC-9869A18C2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81E616D-E639-378D-0535-E15218C1FB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2FAD18A-A860-981D-BA9B-8E51AF4E92FB}"/>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8" name="Tijdelijke aanduiding voor voettekst 7">
            <a:extLst>
              <a:ext uri="{FF2B5EF4-FFF2-40B4-BE49-F238E27FC236}">
                <a16:creationId xmlns:a16="http://schemas.microsoft.com/office/drawing/2014/main" id="{903339DC-9A17-F309-77AA-3FB329DBB9B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23ABE07-9B3C-4DC2-0494-123AA10B1A2A}"/>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6247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D39DB-DC83-84FC-381D-BB81E1BC078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4B528AB-27EE-C72D-5315-ADC5674F2CA5}"/>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4" name="Tijdelijke aanduiding voor voettekst 3">
            <a:extLst>
              <a:ext uri="{FF2B5EF4-FFF2-40B4-BE49-F238E27FC236}">
                <a16:creationId xmlns:a16="http://schemas.microsoft.com/office/drawing/2014/main" id="{1062084D-ECF8-9223-275D-A7AF5F61EB8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047C6DA-F39D-7B93-F54F-7D9CD1EBD3B9}"/>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7161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4AD07D-3666-052C-DA11-3642680BC7ED}"/>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3" name="Tijdelijke aanduiding voor voettekst 2">
            <a:extLst>
              <a:ext uri="{FF2B5EF4-FFF2-40B4-BE49-F238E27FC236}">
                <a16:creationId xmlns:a16="http://schemas.microsoft.com/office/drawing/2014/main" id="{02096251-F856-24D9-0B57-B9B49FFCF4D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60CC0F8-3BA3-FA84-DD87-ACF5FD5B3344}"/>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105955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B3B8A-3CCA-6265-E15E-577D215B17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D76957-AE09-199C-43C4-DA82474D0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52021D-48A2-F03A-6F0C-28E25E09C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8218D21-F8B8-2E9D-AF15-62FE205DB924}"/>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6" name="Tijdelijke aanduiding voor voettekst 5">
            <a:extLst>
              <a:ext uri="{FF2B5EF4-FFF2-40B4-BE49-F238E27FC236}">
                <a16:creationId xmlns:a16="http://schemas.microsoft.com/office/drawing/2014/main" id="{3F19F59C-B5D5-7613-EC87-614CE071BE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E804B72-26E3-F325-ACBE-C702911B8C6E}"/>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241576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9DD27-3456-1511-45BA-D920BBFB5DA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6E07BCA-F2BE-FB14-8EA9-661B93FB0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EB160B8-6186-11ED-E60C-15DA6202D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B69561-0974-E95F-8D05-B8DCD8A83F49}"/>
              </a:ext>
            </a:extLst>
          </p:cNvPr>
          <p:cNvSpPr>
            <a:spLocks noGrp="1"/>
          </p:cNvSpPr>
          <p:nvPr>
            <p:ph type="dt" sz="half" idx="10"/>
          </p:nvPr>
        </p:nvSpPr>
        <p:spPr/>
        <p:txBody>
          <a:bodyPr/>
          <a:lstStyle/>
          <a:p>
            <a:fld id="{06091D72-9339-439D-9BD1-3BA65DC0412D}" type="datetimeFigureOut">
              <a:rPr lang="nl-NL" smtClean="0"/>
              <a:t>22-8-2023</a:t>
            </a:fld>
            <a:endParaRPr lang="nl-NL"/>
          </a:p>
        </p:txBody>
      </p:sp>
      <p:sp>
        <p:nvSpPr>
          <p:cNvPr id="6" name="Tijdelijke aanduiding voor voettekst 5">
            <a:extLst>
              <a:ext uri="{FF2B5EF4-FFF2-40B4-BE49-F238E27FC236}">
                <a16:creationId xmlns:a16="http://schemas.microsoft.com/office/drawing/2014/main" id="{B454801E-6341-D0C0-BAB2-8E0F202B58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6C92EB-ADA5-34F9-FEFB-C12A29B4B396}"/>
              </a:ext>
            </a:extLst>
          </p:cNvPr>
          <p:cNvSpPr>
            <a:spLocks noGrp="1"/>
          </p:cNvSpPr>
          <p:nvPr>
            <p:ph type="sldNum" sz="quarter" idx="12"/>
          </p:nvPr>
        </p:nvSpPr>
        <p:spPr/>
        <p:txBody>
          <a:bodyPr/>
          <a:lstStyle/>
          <a:p>
            <a:fld id="{FB29D4A3-8532-41C3-9CC6-7DDCC3137B2B}" type="slidenum">
              <a:rPr lang="nl-NL" smtClean="0"/>
              <a:t>‹nr.›</a:t>
            </a:fld>
            <a:endParaRPr lang="nl-NL"/>
          </a:p>
        </p:txBody>
      </p:sp>
    </p:spTree>
    <p:extLst>
      <p:ext uri="{BB962C8B-B14F-4D97-AF65-F5344CB8AC3E}">
        <p14:creationId xmlns:p14="http://schemas.microsoft.com/office/powerpoint/2010/main" val="309245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86C8F5F-CFFB-EFED-BC68-D1BC8FB09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B4AF616-72D4-B319-822F-82A00AE0D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AD3685-6A5A-D389-2995-E8291C644B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91D72-9339-439D-9BD1-3BA65DC0412D}" type="datetimeFigureOut">
              <a:rPr lang="nl-NL" smtClean="0"/>
              <a:t>22-8-2023</a:t>
            </a:fld>
            <a:endParaRPr lang="nl-NL"/>
          </a:p>
        </p:txBody>
      </p:sp>
      <p:sp>
        <p:nvSpPr>
          <p:cNvPr id="5" name="Tijdelijke aanduiding voor voettekst 4">
            <a:extLst>
              <a:ext uri="{FF2B5EF4-FFF2-40B4-BE49-F238E27FC236}">
                <a16:creationId xmlns:a16="http://schemas.microsoft.com/office/drawing/2014/main" id="{5057DE42-8CF8-1206-A6F3-CB98660BD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A843B0-F2DF-0098-0776-BFD3BCAE8B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9D4A3-8532-41C3-9CC6-7DDCC3137B2B}" type="slidenum">
              <a:rPr lang="nl-NL" smtClean="0"/>
              <a:t>‹nr.›</a:t>
            </a:fld>
            <a:endParaRPr lang="nl-NL"/>
          </a:p>
        </p:txBody>
      </p:sp>
    </p:spTree>
    <p:extLst>
      <p:ext uri="{BB962C8B-B14F-4D97-AF65-F5344CB8AC3E}">
        <p14:creationId xmlns:p14="http://schemas.microsoft.com/office/powerpoint/2010/main" val="1027219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m0CrupoXyIo?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www.studiemeesters.nl/scriptie/perfecte-enquetes/" TargetMode="External"/><Relationship Id="rId4" Type="http://schemas.openxmlformats.org/officeDocument/2006/relationships/hyperlink" Target="https://educatie-en-school.infonu.nl/methodiek/38809-hoe-maak-ik-een-goede-vragenlijst-of-enquete.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ZgBsAQTiX4k?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9693B0-A1E5-FF12-9E3A-AFD7B27F6B15}"/>
              </a:ext>
            </a:extLst>
          </p:cNvPr>
          <p:cNvPicPr>
            <a:picLocks noChangeAspect="1"/>
          </p:cNvPicPr>
          <p:nvPr/>
        </p:nvPicPr>
        <p:blipFill rotWithShape="1">
          <a:blip r:embed="rId3"/>
          <a:srcRect r="14995" b="-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1EFBA95-347D-4800-B557-625E79D48F16}"/>
              </a:ext>
            </a:extLst>
          </p:cNvPr>
          <p:cNvSpPr>
            <a:spLocks noGrp="1"/>
          </p:cNvSpPr>
          <p:nvPr>
            <p:ph type="ctrTitle"/>
          </p:nvPr>
        </p:nvSpPr>
        <p:spPr>
          <a:xfrm>
            <a:off x="477981" y="1122363"/>
            <a:ext cx="4023360" cy="3204134"/>
          </a:xfrm>
        </p:spPr>
        <p:txBody>
          <a:bodyPr anchor="b">
            <a:normAutofit/>
          </a:bodyPr>
          <a:lstStyle/>
          <a:p>
            <a:pPr algn="l"/>
            <a:r>
              <a:rPr lang="nl-NL" sz="4800" dirty="0"/>
              <a:t>In gesprek met de opdrachtgever </a:t>
            </a:r>
          </a:p>
        </p:txBody>
      </p:sp>
      <p:sp>
        <p:nvSpPr>
          <p:cNvPr id="3" name="Ondertitel 2">
            <a:extLst>
              <a:ext uri="{FF2B5EF4-FFF2-40B4-BE49-F238E27FC236}">
                <a16:creationId xmlns:a16="http://schemas.microsoft.com/office/drawing/2014/main" id="{92780431-B36C-32EC-7EE6-FB35DEBD363A}"/>
              </a:ext>
            </a:extLst>
          </p:cNvPr>
          <p:cNvSpPr>
            <a:spLocks noGrp="1"/>
          </p:cNvSpPr>
          <p:nvPr>
            <p:ph type="subTitle" idx="1"/>
          </p:nvPr>
        </p:nvSpPr>
        <p:spPr>
          <a:xfrm>
            <a:off x="477980" y="4872922"/>
            <a:ext cx="4023359" cy="1208141"/>
          </a:xfrm>
        </p:spPr>
        <p:txBody>
          <a:bodyPr>
            <a:normAutofit/>
          </a:bodyPr>
          <a:lstStyle/>
          <a:p>
            <a:pPr algn="l"/>
            <a:r>
              <a:rPr lang="nl-NL" sz="2000" dirty="0"/>
              <a:t>Fieldresearch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61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26F41-D311-48AF-A393-DDBDDD08BFF6}"/>
              </a:ext>
            </a:extLst>
          </p:cNvPr>
          <p:cNvSpPr>
            <a:spLocks noGrp="1"/>
          </p:cNvSpPr>
          <p:nvPr>
            <p:ph type="title"/>
          </p:nvPr>
        </p:nvSpPr>
        <p:spPr/>
        <p:txBody>
          <a:bodyPr/>
          <a:lstStyle/>
          <a:p>
            <a:r>
              <a:rPr lang="nl-NL" dirty="0"/>
              <a:t>Extra input: enquête </a:t>
            </a:r>
          </a:p>
        </p:txBody>
      </p:sp>
      <p:pic>
        <p:nvPicPr>
          <p:cNvPr id="4" name="Afbeelding 3">
            <a:extLst>
              <a:ext uri="{FF2B5EF4-FFF2-40B4-BE49-F238E27FC236}">
                <a16:creationId xmlns:a16="http://schemas.microsoft.com/office/drawing/2014/main" id="{B56E5B30-DA2E-43C1-B597-4F410802723E}"/>
              </a:ext>
            </a:extLst>
          </p:cNvPr>
          <p:cNvPicPr>
            <a:picLocks noChangeAspect="1"/>
          </p:cNvPicPr>
          <p:nvPr/>
        </p:nvPicPr>
        <p:blipFill rotWithShape="1">
          <a:blip r:embed="rId2"/>
          <a:srcRect l="37667" t="29481" r="14166" b="27408"/>
          <a:stretch/>
        </p:blipFill>
        <p:spPr>
          <a:xfrm>
            <a:off x="249554" y="1225966"/>
            <a:ext cx="10144126" cy="5107164"/>
          </a:xfrm>
          <a:prstGeom prst="rect">
            <a:avLst/>
          </a:prstGeom>
        </p:spPr>
      </p:pic>
    </p:spTree>
    <p:extLst>
      <p:ext uri="{BB962C8B-B14F-4D97-AF65-F5344CB8AC3E}">
        <p14:creationId xmlns:p14="http://schemas.microsoft.com/office/powerpoint/2010/main" val="69272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388A0-77BC-4C06-B76F-75F3828EF86D}"/>
              </a:ext>
            </a:extLst>
          </p:cNvPr>
          <p:cNvSpPr>
            <a:spLocks noGrp="1"/>
          </p:cNvSpPr>
          <p:nvPr>
            <p:ph type="title"/>
          </p:nvPr>
        </p:nvSpPr>
        <p:spPr/>
        <p:txBody>
          <a:bodyPr/>
          <a:lstStyle/>
          <a:p>
            <a:r>
              <a:rPr lang="nl-NL" dirty="0">
                <a:latin typeface="+mn-lt"/>
              </a:rPr>
              <a:t>Let op: </a:t>
            </a:r>
          </a:p>
        </p:txBody>
      </p:sp>
      <p:sp>
        <p:nvSpPr>
          <p:cNvPr id="3" name="Tekstvak 2">
            <a:extLst>
              <a:ext uri="{FF2B5EF4-FFF2-40B4-BE49-F238E27FC236}">
                <a16:creationId xmlns:a16="http://schemas.microsoft.com/office/drawing/2014/main" id="{6481927D-3A04-4054-9B6C-1A178EB0241D}"/>
              </a:ext>
            </a:extLst>
          </p:cNvPr>
          <p:cNvSpPr txBox="1"/>
          <p:nvPr/>
        </p:nvSpPr>
        <p:spPr>
          <a:xfrm>
            <a:off x="906778" y="1475204"/>
            <a:ext cx="9818371" cy="4154984"/>
          </a:xfrm>
          <a:prstGeom prst="rect">
            <a:avLst/>
          </a:prstGeom>
          <a:noFill/>
        </p:spPr>
        <p:txBody>
          <a:bodyPr wrap="square">
            <a:spAutoFit/>
          </a:bodyPr>
          <a:lstStyle/>
          <a:p>
            <a:r>
              <a:rPr lang="nl-NL" sz="2400" dirty="0"/>
              <a:t>• vraag maar één ding tegelijk (dus niet: ‘gaat u vaak naar bioscoop of theater’?); </a:t>
            </a:r>
          </a:p>
          <a:p>
            <a:r>
              <a:rPr lang="nl-NL" sz="2400" dirty="0"/>
              <a:t>• maak de vragen niet te lang (hoe korter, hoe duidelijker!); </a:t>
            </a:r>
          </a:p>
          <a:p>
            <a:r>
              <a:rPr lang="nl-NL" sz="2400" dirty="0"/>
              <a:t>• stel concrete vragen (geen vage, subjectieve termen erin zoals ‘vaak’, ‘regelmatig’, ‘soms’); </a:t>
            </a:r>
          </a:p>
          <a:p>
            <a:r>
              <a:rPr lang="nl-NL" sz="2400" dirty="0"/>
              <a:t>• pas het taalgebruik aan de doelgroep aan (moeilijke termen kunnen wel bij advocaten maar niet bij basisschoolkinderen);</a:t>
            </a:r>
          </a:p>
          <a:p>
            <a:r>
              <a:rPr lang="nl-NL" sz="2400" dirty="0"/>
              <a:t>• maak de vragenlijst kort, aantrekkelijk en overzichtelijk;</a:t>
            </a:r>
          </a:p>
          <a:p>
            <a:r>
              <a:rPr lang="nl-NL" sz="2400" dirty="0"/>
              <a:t>• zet de vragen in een voor de respondent logische volgorde (maak een</a:t>
            </a:r>
          </a:p>
          <a:p>
            <a:r>
              <a:rPr lang="nl-NL" sz="2400" dirty="0"/>
              <a:t>logische indeling in blokken van vragen en bevraag in ieder blok een</a:t>
            </a:r>
          </a:p>
          <a:p>
            <a:r>
              <a:rPr lang="nl-NL" sz="2400" dirty="0"/>
              <a:t>ander onderwerp)</a:t>
            </a:r>
          </a:p>
        </p:txBody>
      </p:sp>
    </p:spTree>
    <p:extLst>
      <p:ext uri="{BB962C8B-B14F-4D97-AF65-F5344CB8AC3E}">
        <p14:creationId xmlns:p14="http://schemas.microsoft.com/office/powerpoint/2010/main" val="138241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D74ED-2E77-4B20-A09D-C0BEF3F1689C}"/>
              </a:ext>
            </a:extLst>
          </p:cNvPr>
          <p:cNvSpPr>
            <a:spLocks noGrp="1"/>
          </p:cNvSpPr>
          <p:nvPr>
            <p:ph type="title"/>
          </p:nvPr>
        </p:nvSpPr>
        <p:spPr>
          <a:xfrm>
            <a:off x="838200" y="118852"/>
            <a:ext cx="10515600" cy="1325563"/>
          </a:xfrm>
        </p:spPr>
        <p:txBody>
          <a:bodyPr/>
          <a:lstStyle/>
          <a:p>
            <a:r>
              <a:rPr lang="nl-NL" dirty="0"/>
              <a:t>Antwoordmogelijkheden</a:t>
            </a:r>
          </a:p>
        </p:txBody>
      </p:sp>
      <p:pic>
        <p:nvPicPr>
          <p:cNvPr id="4" name="Afbeelding 3">
            <a:extLst>
              <a:ext uri="{FF2B5EF4-FFF2-40B4-BE49-F238E27FC236}">
                <a16:creationId xmlns:a16="http://schemas.microsoft.com/office/drawing/2014/main" id="{7A4704D8-F533-4A99-9277-B74F35A79604}"/>
              </a:ext>
            </a:extLst>
          </p:cNvPr>
          <p:cNvPicPr>
            <a:picLocks noChangeAspect="1"/>
          </p:cNvPicPr>
          <p:nvPr/>
        </p:nvPicPr>
        <p:blipFill rotWithShape="1">
          <a:blip r:embed="rId2"/>
          <a:srcRect l="45083" t="22223" r="20417" b="40676"/>
          <a:stretch/>
        </p:blipFill>
        <p:spPr>
          <a:xfrm>
            <a:off x="838200" y="1290320"/>
            <a:ext cx="8296996" cy="5019040"/>
          </a:xfrm>
          <a:prstGeom prst="rect">
            <a:avLst/>
          </a:prstGeom>
        </p:spPr>
      </p:pic>
    </p:spTree>
    <p:extLst>
      <p:ext uri="{BB962C8B-B14F-4D97-AF65-F5344CB8AC3E}">
        <p14:creationId xmlns:p14="http://schemas.microsoft.com/office/powerpoint/2010/main" val="398672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AF9D0AB-5319-426B-B2CE-F9DE40970528}"/>
              </a:ext>
            </a:extLst>
          </p:cNvPr>
          <p:cNvPicPr>
            <a:picLocks noChangeAspect="1"/>
          </p:cNvPicPr>
          <p:nvPr/>
        </p:nvPicPr>
        <p:blipFill rotWithShape="1">
          <a:blip r:embed="rId2"/>
          <a:srcRect l="43833" t="58668" r="18417" b="8296"/>
          <a:stretch/>
        </p:blipFill>
        <p:spPr>
          <a:xfrm>
            <a:off x="650240" y="975360"/>
            <a:ext cx="10319462" cy="5080000"/>
          </a:xfrm>
          <a:prstGeom prst="rect">
            <a:avLst/>
          </a:prstGeom>
        </p:spPr>
      </p:pic>
    </p:spTree>
    <p:extLst>
      <p:ext uri="{BB962C8B-B14F-4D97-AF65-F5344CB8AC3E}">
        <p14:creationId xmlns:p14="http://schemas.microsoft.com/office/powerpoint/2010/main" val="46474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B1F29-571E-4D68-8673-3E53FF40AF4B}"/>
              </a:ext>
            </a:extLst>
          </p:cNvPr>
          <p:cNvSpPr>
            <a:spLocks noGrp="1"/>
          </p:cNvSpPr>
          <p:nvPr>
            <p:ph type="title"/>
          </p:nvPr>
        </p:nvSpPr>
        <p:spPr/>
        <p:txBody>
          <a:bodyPr/>
          <a:lstStyle/>
          <a:p>
            <a:r>
              <a:rPr lang="nl-NL" dirty="0" err="1"/>
              <a:t>Likert</a:t>
            </a:r>
            <a:r>
              <a:rPr lang="nl-NL" dirty="0"/>
              <a:t> schaal </a:t>
            </a:r>
          </a:p>
        </p:txBody>
      </p:sp>
      <p:sp>
        <p:nvSpPr>
          <p:cNvPr id="4" name="Tekstvak 3">
            <a:extLst>
              <a:ext uri="{FF2B5EF4-FFF2-40B4-BE49-F238E27FC236}">
                <a16:creationId xmlns:a16="http://schemas.microsoft.com/office/drawing/2014/main" id="{B0B5BD1C-B58C-4D17-BABB-00511F2E8982}"/>
              </a:ext>
            </a:extLst>
          </p:cNvPr>
          <p:cNvSpPr txBox="1"/>
          <p:nvPr/>
        </p:nvSpPr>
        <p:spPr>
          <a:xfrm>
            <a:off x="923925" y="1436534"/>
            <a:ext cx="6096000" cy="830997"/>
          </a:xfrm>
          <a:prstGeom prst="rect">
            <a:avLst/>
          </a:prstGeom>
          <a:noFill/>
        </p:spPr>
        <p:txBody>
          <a:bodyPr wrap="square">
            <a:spAutoFit/>
          </a:bodyPr>
          <a:lstStyle/>
          <a:p>
            <a:pPr algn="l"/>
            <a:r>
              <a:rPr lang="nl-NL" sz="2400" b="0" i="0" dirty="0">
                <a:solidFill>
                  <a:srgbClr val="73879C"/>
                </a:solidFill>
                <a:effectLst/>
                <a:latin typeface="Source Sans Pro" panose="020B0503030403020204" pitchFamily="34" charset="0"/>
              </a:rPr>
              <a:t>5-punts en 7-punts </a:t>
            </a:r>
            <a:r>
              <a:rPr lang="nl-NL" sz="2400" dirty="0" err="1">
                <a:solidFill>
                  <a:srgbClr val="73879C"/>
                </a:solidFill>
                <a:latin typeface="Source Sans Pro" panose="020B0503030403020204" pitchFamily="34" charset="0"/>
              </a:rPr>
              <a:t>L</a:t>
            </a:r>
            <a:r>
              <a:rPr lang="nl-NL" sz="2400" b="0" i="0" dirty="0" err="1">
                <a:solidFill>
                  <a:srgbClr val="73879C"/>
                </a:solidFill>
                <a:effectLst/>
                <a:latin typeface="Source Sans Pro" panose="020B0503030403020204" pitchFamily="34" charset="0"/>
              </a:rPr>
              <a:t>ikert</a:t>
            </a:r>
            <a:r>
              <a:rPr lang="nl-NL" sz="2400" b="0" i="0" dirty="0">
                <a:solidFill>
                  <a:srgbClr val="73879C"/>
                </a:solidFill>
                <a:effectLst/>
                <a:latin typeface="Source Sans Pro" panose="020B0503030403020204" pitchFamily="34" charset="0"/>
              </a:rPr>
              <a:t> schaal.</a:t>
            </a:r>
            <a:br>
              <a:rPr lang="nl-NL" sz="2400" b="0" i="0" dirty="0">
                <a:solidFill>
                  <a:srgbClr val="73879C"/>
                </a:solidFill>
                <a:effectLst/>
                <a:latin typeface="Source Sans Pro" panose="020B0503030403020204" pitchFamily="34" charset="0"/>
              </a:rPr>
            </a:br>
            <a:endParaRPr lang="nl-NL" sz="2400" b="0" i="0" dirty="0">
              <a:solidFill>
                <a:srgbClr val="73879C"/>
              </a:solidFill>
              <a:effectLst/>
              <a:latin typeface="Source Sans Pro" panose="020B0503030403020204" pitchFamily="34" charset="0"/>
            </a:endParaRPr>
          </a:p>
        </p:txBody>
      </p:sp>
      <p:pic>
        <p:nvPicPr>
          <p:cNvPr id="7" name="Afbeelding 6">
            <a:extLst>
              <a:ext uri="{FF2B5EF4-FFF2-40B4-BE49-F238E27FC236}">
                <a16:creationId xmlns:a16="http://schemas.microsoft.com/office/drawing/2014/main" id="{95DF0E83-C0A5-4F5B-9F2A-22B7EB28DCC0}"/>
              </a:ext>
            </a:extLst>
          </p:cNvPr>
          <p:cNvPicPr>
            <a:picLocks noChangeAspect="1"/>
          </p:cNvPicPr>
          <p:nvPr/>
        </p:nvPicPr>
        <p:blipFill rotWithShape="1">
          <a:blip r:embed="rId2"/>
          <a:srcRect l="34531" t="31389" r="11875" b="38579"/>
          <a:stretch/>
        </p:blipFill>
        <p:spPr>
          <a:xfrm>
            <a:off x="1019175" y="2239537"/>
            <a:ext cx="6534150" cy="2059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6E657A58-0B34-4308-ADD7-F9C272B54AE6}"/>
              </a:ext>
            </a:extLst>
          </p:cNvPr>
          <p:cNvSpPr txBox="1"/>
          <p:nvPr/>
        </p:nvSpPr>
        <p:spPr>
          <a:xfrm>
            <a:off x="923925" y="4421192"/>
            <a:ext cx="8677275" cy="1631216"/>
          </a:xfrm>
          <a:prstGeom prst="rect">
            <a:avLst/>
          </a:prstGeom>
          <a:noFill/>
        </p:spPr>
        <p:txBody>
          <a:bodyPr wrap="square">
            <a:spAutoFit/>
          </a:bodyPr>
          <a:lstStyle/>
          <a:p>
            <a:endParaRPr lang="nl-NL" sz="2000" dirty="0"/>
          </a:p>
          <a:p>
            <a:r>
              <a:rPr lang="nl-NL" sz="2000" dirty="0"/>
              <a:t>Instemming: Helemaal eens/ eens / neutraal / oneens / helemaal oneens</a:t>
            </a:r>
          </a:p>
          <a:p>
            <a:r>
              <a:rPr lang="nl-NL" sz="2000" dirty="0"/>
              <a:t>Frequentie: Heel vaak / vaak / soms / zelden / nooit</a:t>
            </a:r>
          </a:p>
          <a:p>
            <a:r>
              <a:rPr lang="nl-NL" sz="2000" dirty="0"/>
              <a:t>Belangrijkheid: Zeer belangrijk / belangrijk / redelijk belangrijk / enigszins belangrijk / onbelangrijk</a:t>
            </a:r>
          </a:p>
        </p:txBody>
      </p:sp>
    </p:spTree>
    <p:extLst>
      <p:ext uri="{BB962C8B-B14F-4D97-AF65-F5344CB8AC3E}">
        <p14:creationId xmlns:p14="http://schemas.microsoft.com/office/powerpoint/2010/main" val="102020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77C5F-730D-AA68-86EE-45F2653CD9C3}"/>
              </a:ext>
            </a:extLst>
          </p:cNvPr>
          <p:cNvSpPr>
            <a:spLocks noGrp="1"/>
          </p:cNvSpPr>
          <p:nvPr>
            <p:ph type="title"/>
          </p:nvPr>
        </p:nvSpPr>
        <p:spPr/>
        <p:txBody>
          <a:bodyPr/>
          <a:lstStyle/>
          <a:p>
            <a:r>
              <a:rPr lang="nl-NL" dirty="0"/>
              <a:t>In gesprek met de opdrachtgever! </a:t>
            </a:r>
          </a:p>
        </p:txBody>
      </p:sp>
      <p:sp>
        <p:nvSpPr>
          <p:cNvPr id="3" name="Tekstvak 2">
            <a:extLst>
              <a:ext uri="{FF2B5EF4-FFF2-40B4-BE49-F238E27FC236}">
                <a16:creationId xmlns:a16="http://schemas.microsoft.com/office/drawing/2014/main" id="{BED7AA72-B500-5A77-44FF-7F114E273D8B}"/>
              </a:ext>
            </a:extLst>
          </p:cNvPr>
          <p:cNvSpPr txBox="1"/>
          <p:nvPr/>
        </p:nvSpPr>
        <p:spPr>
          <a:xfrm>
            <a:off x="838200" y="1690688"/>
            <a:ext cx="8715703" cy="4401205"/>
          </a:xfrm>
          <a:prstGeom prst="rect">
            <a:avLst/>
          </a:prstGeom>
          <a:noFill/>
        </p:spPr>
        <p:txBody>
          <a:bodyPr wrap="square" rtlCol="0">
            <a:spAutoFit/>
          </a:bodyPr>
          <a:lstStyle/>
          <a:p>
            <a:r>
              <a:rPr lang="nl-NL" sz="2000" dirty="0"/>
              <a:t>Vrijdag gaan jullie naar de opdrachtgever toe om heel veel informatie op te halen.</a:t>
            </a:r>
          </a:p>
          <a:p>
            <a:r>
              <a:rPr lang="nl-NL" sz="2000" dirty="0"/>
              <a:t>Die is nodig om een passend evenement te organiseren. </a:t>
            </a:r>
          </a:p>
          <a:p>
            <a:endParaRPr lang="nl-NL" sz="2000" dirty="0"/>
          </a:p>
          <a:p>
            <a:endParaRPr lang="nl-NL" sz="2000" dirty="0"/>
          </a:p>
          <a:p>
            <a:r>
              <a:rPr lang="nl-NL" sz="2000" dirty="0"/>
              <a:t>STAP 1: </a:t>
            </a:r>
          </a:p>
          <a:p>
            <a:r>
              <a:rPr lang="nl-NL" sz="2000" dirty="0"/>
              <a:t>Bespreek met je groep wat je allemaal wil weten. Maak een lijstje. </a:t>
            </a:r>
          </a:p>
          <a:p>
            <a:endParaRPr lang="nl-NL" sz="2000" dirty="0"/>
          </a:p>
          <a:p>
            <a:endParaRPr lang="nl-NL" sz="2000" dirty="0"/>
          </a:p>
          <a:p>
            <a:r>
              <a:rPr lang="nl-NL" sz="2000" dirty="0"/>
              <a:t>Stap 2: </a:t>
            </a:r>
          </a:p>
          <a:p>
            <a:r>
              <a:rPr lang="nl-NL" sz="2000" dirty="0"/>
              <a:t>Filmpje! </a:t>
            </a:r>
          </a:p>
          <a:p>
            <a:endParaRPr lang="nl-NL" sz="2000" dirty="0"/>
          </a:p>
          <a:p>
            <a:endParaRPr lang="nl-NL" sz="2000" dirty="0"/>
          </a:p>
          <a:p>
            <a:r>
              <a:rPr lang="nl-NL" sz="2000" dirty="0"/>
              <a:t>Stap 3:</a:t>
            </a:r>
          </a:p>
          <a:p>
            <a:r>
              <a:rPr lang="nl-NL" sz="2000" dirty="0"/>
              <a:t>Aanvullen van de onderwerpen. </a:t>
            </a:r>
          </a:p>
        </p:txBody>
      </p:sp>
    </p:spTree>
    <p:extLst>
      <p:ext uri="{BB962C8B-B14F-4D97-AF65-F5344CB8AC3E}">
        <p14:creationId xmlns:p14="http://schemas.microsoft.com/office/powerpoint/2010/main" val="325148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tel jij deze 4 cruciale vragen aan je klant tijdens het intakegesprek?">
            <a:hlinkClick r:id="" action="ppaction://media"/>
            <a:extLst>
              <a:ext uri="{FF2B5EF4-FFF2-40B4-BE49-F238E27FC236}">
                <a16:creationId xmlns:a16="http://schemas.microsoft.com/office/drawing/2014/main" id="{1CF24C8F-B64A-1747-543A-5473DCDFB222}"/>
              </a:ext>
            </a:extLst>
          </p:cNvPr>
          <p:cNvPicPr>
            <a:picLocks noRot="1" noChangeAspect="1"/>
          </p:cNvPicPr>
          <p:nvPr>
            <a:videoFile r:link="rId1"/>
          </p:nvPr>
        </p:nvPicPr>
        <p:blipFill>
          <a:blip r:embed="rId3"/>
          <a:stretch>
            <a:fillRect/>
          </a:stretch>
        </p:blipFill>
        <p:spPr>
          <a:xfrm>
            <a:off x="1782379" y="853545"/>
            <a:ext cx="8402145" cy="4747212"/>
          </a:xfrm>
          <a:prstGeom prst="rect">
            <a:avLst/>
          </a:prstGeom>
        </p:spPr>
      </p:pic>
    </p:spTree>
    <p:extLst>
      <p:ext uri="{BB962C8B-B14F-4D97-AF65-F5344CB8AC3E}">
        <p14:creationId xmlns:p14="http://schemas.microsoft.com/office/powerpoint/2010/main" val="16991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5A2C1-422B-552F-39FD-88C04E6D875D}"/>
              </a:ext>
            </a:extLst>
          </p:cNvPr>
          <p:cNvSpPr>
            <a:spLocks noGrp="1"/>
          </p:cNvSpPr>
          <p:nvPr>
            <p:ph type="title"/>
          </p:nvPr>
        </p:nvSpPr>
        <p:spPr/>
        <p:txBody>
          <a:bodyPr/>
          <a:lstStyle/>
          <a:p>
            <a:r>
              <a:rPr lang="nl-NL" dirty="0"/>
              <a:t>Check jullie lijst met onderwerpen:</a:t>
            </a:r>
          </a:p>
        </p:txBody>
      </p:sp>
      <p:pic>
        <p:nvPicPr>
          <p:cNvPr id="5" name="Afbeelding 4">
            <a:extLst>
              <a:ext uri="{FF2B5EF4-FFF2-40B4-BE49-F238E27FC236}">
                <a16:creationId xmlns:a16="http://schemas.microsoft.com/office/drawing/2014/main" id="{0FA4D52D-5C61-8D8E-8F17-18D1BA67B992}"/>
              </a:ext>
            </a:extLst>
          </p:cNvPr>
          <p:cNvPicPr>
            <a:picLocks noChangeAspect="1"/>
          </p:cNvPicPr>
          <p:nvPr/>
        </p:nvPicPr>
        <p:blipFill rotWithShape="1">
          <a:blip r:embed="rId3"/>
          <a:srcRect l="2693" t="6174" r="5753" b="9082"/>
          <a:stretch/>
        </p:blipFill>
        <p:spPr>
          <a:xfrm>
            <a:off x="1030014" y="1797269"/>
            <a:ext cx="4088526" cy="4204138"/>
          </a:xfrm>
          <a:prstGeom prst="rect">
            <a:avLst/>
          </a:prstGeom>
        </p:spPr>
      </p:pic>
    </p:spTree>
    <p:extLst>
      <p:ext uri="{BB962C8B-B14F-4D97-AF65-F5344CB8AC3E}">
        <p14:creationId xmlns:p14="http://schemas.microsoft.com/office/powerpoint/2010/main" val="163693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806713" y="609430"/>
            <a:ext cx="9849751" cy="1349671"/>
          </a:xfrm>
        </p:spPr>
        <p:txBody>
          <a:bodyPr vert="horz" lIns="91440" tIns="45720" rIns="91440" bIns="45720" rtlCol="0" anchor="b">
            <a:normAutofit fontScale="90000"/>
          </a:bodyPr>
          <a:lstStyle/>
          <a:p>
            <a:r>
              <a:rPr lang="nl-NL" sz="5400" dirty="0"/>
              <a:t>Fieldresearch </a:t>
            </a:r>
            <a:br>
              <a:rPr lang="nl-NL" sz="5400" dirty="0"/>
            </a:br>
            <a:r>
              <a:rPr lang="nl-NL" sz="5400" dirty="0"/>
              <a:t>Onderzoeksmethoden</a:t>
            </a:r>
            <a:endParaRPr lang="nl-NL" sz="5400"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ACA01D28-C6B1-403E-A1CC-EC0D7AAB4947}"/>
              </a:ext>
            </a:extLst>
          </p:cNvPr>
          <p:cNvSpPr txBox="1"/>
          <p:nvPr/>
        </p:nvSpPr>
        <p:spPr>
          <a:xfrm>
            <a:off x="806713" y="1959101"/>
            <a:ext cx="9849751" cy="402193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b="1" dirty="0" err="1"/>
              <a:t>Kwalitatieve</a:t>
            </a:r>
            <a:r>
              <a:rPr lang="en-US" sz="2800" b="1" dirty="0"/>
              <a:t> </a:t>
            </a:r>
            <a:r>
              <a:rPr lang="en-US" sz="2800" b="1" dirty="0" err="1"/>
              <a:t>onderzoeksmethoden</a:t>
            </a:r>
            <a:r>
              <a:rPr lang="en-US" sz="2800" b="1" dirty="0"/>
              <a:t> </a:t>
            </a:r>
            <a:r>
              <a:rPr lang="en-US" sz="2800" b="1" dirty="0">
                <a:sym typeface="Wingdings" panose="05000000000000000000" pitchFamily="2" charset="2"/>
              </a:rPr>
              <a:t> </a:t>
            </a:r>
            <a:r>
              <a:rPr lang="en-US" sz="2800" dirty="0" err="1">
                <a:sym typeface="Wingdings" panose="05000000000000000000" pitchFamily="2" charset="2"/>
              </a:rPr>
              <a:t>dit</a:t>
            </a:r>
            <a:r>
              <a:rPr lang="en-US" sz="2800" dirty="0">
                <a:sym typeface="Wingdings" panose="05000000000000000000" pitchFamily="2" charset="2"/>
              </a:rPr>
              <a:t> is </a:t>
            </a:r>
            <a:r>
              <a:rPr lang="en-US" sz="2800" dirty="0" err="1">
                <a:sym typeface="Wingdings" panose="05000000000000000000" pitchFamily="2" charset="2"/>
              </a:rPr>
              <a:t>onderzoek</a:t>
            </a:r>
            <a:r>
              <a:rPr lang="en-US" sz="2800" dirty="0">
                <a:sym typeface="Wingdings" panose="05000000000000000000" pitchFamily="2" charset="2"/>
              </a:rPr>
              <a:t> met </a:t>
            </a:r>
            <a:r>
              <a:rPr lang="en-US" sz="2800" dirty="0" err="1">
                <a:sym typeface="Wingdings" panose="05000000000000000000" pitchFamily="2" charset="2"/>
              </a:rPr>
              <a:t>behulp</a:t>
            </a:r>
            <a:r>
              <a:rPr lang="en-US" sz="2800" dirty="0">
                <a:sym typeface="Wingdings" panose="05000000000000000000" pitchFamily="2" charset="2"/>
              </a:rPr>
              <a:t> van </a:t>
            </a:r>
            <a:r>
              <a:rPr lang="en-US" sz="2800" dirty="0" err="1">
                <a:sym typeface="Wingdings" panose="05000000000000000000" pitchFamily="2" charset="2"/>
              </a:rPr>
              <a:t>niet-cijfermatige</a:t>
            </a:r>
            <a:r>
              <a:rPr lang="en-US" sz="2800" dirty="0">
                <a:sym typeface="Wingdings" panose="05000000000000000000" pitchFamily="2" charset="2"/>
              </a:rPr>
              <a:t> </a:t>
            </a:r>
            <a:r>
              <a:rPr lang="en-US" sz="2800" dirty="0" err="1">
                <a:sym typeface="Wingdings" panose="05000000000000000000" pitchFamily="2" charset="2"/>
              </a:rPr>
              <a:t>gegevens</a:t>
            </a:r>
            <a:r>
              <a:rPr lang="en-US" sz="2800" dirty="0">
                <a:sym typeface="Wingdings" panose="05000000000000000000" pitchFamily="2" charset="2"/>
              </a:rPr>
              <a:t>, </a:t>
            </a:r>
            <a:r>
              <a:rPr lang="en-US" sz="2800" dirty="0" err="1">
                <a:sym typeface="Wingdings" panose="05000000000000000000" pitchFamily="2" charset="2"/>
              </a:rPr>
              <a:t>bijvoorbeeld</a:t>
            </a:r>
            <a:endParaRPr lang="en-US" sz="2800" dirty="0">
              <a:sym typeface="Wingdings" panose="05000000000000000000" pitchFamily="2" charset="2"/>
            </a:endParaRPr>
          </a:p>
          <a:p>
            <a:pPr marL="342900" indent="-342900">
              <a:lnSpc>
                <a:spcPct val="90000"/>
              </a:lnSpc>
              <a:spcAft>
                <a:spcPts val="600"/>
              </a:spcAft>
              <a:buFontTx/>
              <a:buChar char="-"/>
            </a:pPr>
            <a:r>
              <a:rPr lang="en-US" sz="2800" dirty="0" err="1">
                <a:sym typeface="Wingdings" panose="05000000000000000000" pitchFamily="2" charset="2"/>
              </a:rPr>
              <a:t>Groepsdiscussie</a:t>
            </a:r>
            <a:endParaRPr lang="en-US" sz="2800" dirty="0">
              <a:sym typeface="Wingdings" panose="05000000000000000000" pitchFamily="2" charset="2"/>
            </a:endParaRPr>
          </a:p>
          <a:p>
            <a:pPr marL="342900" indent="-342900">
              <a:lnSpc>
                <a:spcPct val="90000"/>
              </a:lnSpc>
              <a:spcAft>
                <a:spcPts val="600"/>
              </a:spcAft>
              <a:buFontTx/>
              <a:buChar char="-"/>
            </a:pPr>
            <a:r>
              <a:rPr lang="en-US" sz="2800" b="1" dirty="0">
                <a:highlight>
                  <a:srgbClr val="FFFF00"/>
                </a:highlight>
                <a:sym typeface="Wingdings" panose="05000000000000000000" pitchFamily="2" charset="2"/>
              </a:rPr>
              <a:t>Interview</a:t>
            </a:r>
            <a:r>
              <a:rPr lang="en-US" sz="2800" b="1" dirty="0">
                <a:sym typeface="Wingdings" panose="05000000000000000000" pitchFamily="2" charset="2"/>
              </a:rPr>
              <a:t> </a:t>
            </a:r>
            <a:endParaRPr lang="en-US" sz="2800" dirty="0"/>
          </a:p>
          <a:p>
            <a:pPr indent="-228600">
              <a:lnSpc>
                <a:spcPct val="90000"/>
              </a:lnSpc>
              <a:spcAft>
                <a:spcPts val="600"/>
              </a:spcAft>
              <a:buFont typeface="Arial" panose="020B0604020202020204" pitchFamily="34" charset="0"/>
              <a:buChar char="•"/>
            </a:pPr>
            <a:endParaRPr lang="en-US" sz="2800" b="1" dirty="0"/>
          </a:p>
          <a:p>
            <a:pPr indent="-228600">
              <a:lnSpc>
                <a:spcPct val="90000"/>
              </a:lnSpc>
              <a:spcAft>
                <a:spcPts val="600"/>
              </a:spcAft>
              <a:buFont typeface="Arial" panose="020B0604020202020204" pitchFamily="34" charset="0"/>
              <a:buChar char="•"/>
            </a:pPr>
            <a:r>
              <a:rPr lang="en-US" sz="2800" b="1" dirty="0" err="1"/>
              <a:t>Kwantitatieve</a:t>
            </a:r>
            <a:r>
              <a:rPr lang="en-US" sz="2800" b="1" dirty="0"/>
              <a:t> </a:t>
            </a:r>
            <a:r>
              <a:rPr lang="en-US" sz="2800" b="1" dirty="0" err="1"/>
              <a:t>onderzoeksmethoden</a:t>
            </a:r>
            <a:r>
              <a:rPr lang="en-US" sz="2800" b="1" dirty="0"/>
              <a:t> </a:t>
            </a:r>
            <a:r>
              <a:rPr lang="en-US" sz="2800" b="1" dirty="0">
                <a:sym typeface="Wingdings" panose="05000000000000000000" pitchFamily="2" charset="2"/>
              </a:rPr>
              <a:t> </a:t>
            </a:r>
            <a:r>
              <a:rPr lang="en-US" sz="2800" dirty="0" err="1">
                <a:sym typeface="Wingdings" panose="05000000000000000000" pitchFamily="2" charset="2"/>
              </a:rPr>
              <a:t>dit</a:t>
            </a:r>
            <a:r>
              <a:rPr lang="en-US" sz="2800" dirty="0">
                <a:sym typeface="Wingdings" panose="05000000000000000000" pitchFamily="2" charset="2"/>
              </a:rPr>
              <a:t> is </a:t>
            </a:r>
            <a:r>
              <a:rPr lang="en-US" sz="2800" dirty="0" err="1">
                <a:sym typeface="Wingdings" panose="05000000000000000000" pitchFamily="2" charset="2"/>
              </a:rPr>
              <a:t>onderzoek</a:t>
            </a:r>
            <a:r>
              <a:rPr lang="en-US" sz="2800" dirty="0">
                <a:sym typeface="Wingdings" panose="05000000000000000000" pitchFamily="2" charset="2"/>
              </a:rPr>
              <a:t> met </a:t>
            </a:r>
            <a:r>
              <a:rPr lang="en-US" sz="2800" dirty="0" err="1">
                <a:sym typeface="Wingdings" panose="05000000000000000000" pitchFamily="2" charset="2"/>
              </a:rPr>
              <a:t>behulp</a:t>
            </a:r>
            <a:r>
              <a:rPr lang="en-US" sz="2800" dirty="0">
                <a:sym typeface="Wingdings" panose="05000000000000000000" pitchFamily="2" charset="2"/>
              </a:rPr>
              <a:t> van </a:t>
            </a:r>
            <a:r>
              <a:rPr lang="en-US" sz="2800" dirty="0" err="1">
                <a:sym typeface="Wingdings" panose="05000000000000000000" pitchFamily="2" charset="2"/>
              </a:rPr>
              <a:t>cijfermatige</a:t>
            </a:r>
            <a:r>
              <a:rPr lang="en-US" sz="2800" dirty="0">
                <a:sym typeface="Wingdings" panose="05000000000000000000" pitchFamily="2" charset="2"/>
              </a:rPr>
              <a:t> </a:t>
            </a:r>
            <a:r>
              <a:rPr lang="en-US" sz="2800" dirty="0" err="1">
                <a:sym typeface="Wingdings" panose="05000000000000000000" pitchFamily="2" charset="2"/>
              </a:rPr>
              <a:t>gegevens</a:t>
            </a:r>
            <a:r>
              <a:rPr lang="en-US" sz="2800" dirty="0">
                <a:sym typeface="Wingdings" panose="05000000000000000000" pitchFamily="2" charset="2"/>
              </a:rPr>
              <a:t>, </a:t>
            </a:r>
            <a:r>
              <a:rPr lang="en-US" sz="2800" dirty="0" err="1">
                <a:sym typeface="Wingdings" panose="05000000000000000000" pitchFamily="2" charset="2"/>
              </a:rPr>
              <a:t>bijvoorbeeld</a:t>
            </a:r>
            <a:endParaRPr lang="en-US" sz="2800" dirty="0">
              <a:sym typeface="Wingdings" panose="05000000000000000000" pitchFamily="2" charset="2"/>
            </a:endParaRPr>
          </a:p>
          <a:p>
            <a:pPr marL="342900" indent="-342900">
              <a:lnSpc>
                <a:spcPct val="90000"/>
              </a:lnSpc>
              <a:spcAft>
                <a:spcPts val="600"/>
              </a:spcAft>
              <a:buFontTx/>
              <a:buChar char="-"/>
            </a:pPr>
            <a:r>
              <a:rPr lang="en-US" sz="2800" dirty="0" err="1">
                <a:sym typeface="Wingdings" panose="05000000000000000000" pitchFamily="2" charset="2"/>
              </a:rPr>
              <a:t>Enquête</a:t>
            </a:r>
            <a:endParaRPr lang="en-US" sz="2800" dirty="0">
              <a:sym typeface="Wingdings" panose="05000000000000000000" pitchFamily="2" charset="2"/>
            </a:endParaRPr>
          </a:p>
          <a:p>
            <a:pPr marL="342900" indent="-342900">
              <a:lnSpc>
                <a:spcPct val="90000"/>
              </a:lnSpc>
              <a:spcAft>
                <a:spcPts val="600"/>
              </a:spcAft>
              <a:buFontTx/>
              <a:buChar char="-"/>
            </a:pPr>
            <a:r>
              <a:rPr lang="en-US" sz="2800" dirty="0" err="1">
                <a:sym typeface="Wingdings" panose="05000000000000000000" pitchFamily="2" charset="2"/>
              </a:rPr>
              <a:t>Observatie</a:t>
            </a:r>
            <a:endParaRPr lang="en-US" sz="2800" dirty="0"/>
          </a:p>
        </p:txBody>
      </p:sp>
    </p:spTree>
    <p:extLst>
      <p:ext uri="{BB962C8B-B14F-4D97-AF65-F5344CB8AC3E}">
        <p14:creationId xmlns:p14="http://schemas.microsoft.com/office/powerpoint/2010/main" val="226444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berscript voor het foutloos uitwerken van uw interviews | AVT">
            <a:extLst>
              <a:ext uri="{FF2B5EF4-FFF2-40B4-BE49-F238E27FC236}">
                <a16:creationId xmlns:a16="http://schemas.microsoft.com/office/drawing/2014/main" id="{55485513-3EBA-4739-B0C6-CB489A0FA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22" r="18727"/>
          <a:stretch/>
        </p:blipFill>
        <p:spPr bwMode="auto">
          <a:xfrm>
            <a:off x="8282530" y="2983583"/>
            <a:ext cx="3521413" cy="2537805"/>
          </a:xfrm>
          <a:prstGeom prst="rect">
            <a:avLst/>
          </a:prstGeom>
          <a:noFill/>
          <a:extLst>
            <a:ext uri="{909E8E84-426E-40DD-AFC4-6F175D3DCCD1}">
              <a14:hiddenFill xmlns:a14="http://schemas.microsoft.com/office/drawing/2010/main">
                <a:solidFill>
                  <a:srgbClr val="FFFFFF"/>
                </a:solidFill>
              </a14:hiddenFill>
            </a:ext>
          </a:extLst>
        </p:spPr>
      </p:pic>
      <p:sp>
        <p:nvSpPr>
          <p:cNvPr id="40" name="Tekstvak 39">
            <a:extLst>
              <a:ext uri="{FF2B5EF4-FFF2-40B4-BE49-F238E27FC236}">
                <a16:creationId xmlns:a16="http://schemas.microsoft.com/office/drawing/2014/main" id="{5FAE7486-8753-4862-9A3C-A21EF87BB69E}"/>
              </a:ext>
            </a:extLst>
          </p:cNvPr>
          <p:cNvSpPr txBox="1"/>
          <p:nvPr/>
        </p:nvSpPr>
        <p:spPr>
          <a:xfrm>
            <a:off x="914872" y="1928151"/>
            <a:ext cx="6552728" cy="2000548"/>
          </a:xfrm>
          <a:prstGeom prst="rect">
            <a:avLst/>
          </a:prstGeom>
          <a:noFill/>
          <a:ln>
            <a:solidFill>
              <a:schemeClr val="tx1"/>
            </a:solidFill>
          </a:ln>
        </p:spPr>
        <p:txBody>
          <a:bodyPr wrap="square">
            <a:spAutoFit/>
          </a:bodyPr>
          <a:lstStyle/>
          <a:p>
            <a:r>
              <a:rPr lang="nl-NL" sz="2400" dirty="0"/>
              <a:t>Een topiclijst is een lijst met thema’s/onderwerpen die in het interview minimaal ter sprake moeten komen. </a:t>
            </a:r>
          </a:p>
          <a:p>
            <a:endParaRPr lang="nl-NL" sz="2800" dirty="0"/>
          </a:p>
          <a:p>
            <a:r>
              <a:rPr lang="nl-NL" sz="2400" dirty="0"/>
              <a:t>Maak er nu vragen van!</a:t>
            </a:r>
          </a:p>
        </p:txBody>
      </p:sp>
      <p:sp>
        <p:nvSpPr>
          <p:cNvPr id="4" name="Tekstvak 3">
            <a:extLst>
              <a:ext uri="{FF2B5EF4-FFF2-40B4-BE49-F238E27FC236}">
                <a16:creationId xmlns:a16="http://schemas.microsoft.com/office/drawing/2014/main" id="{406B8BD5-1F83-00A0-A114-134795699400}"/>
              </a:ext>
            </a:extLst>
          </p:cNvPr>
          <p:cNvSpPr txBox="1"/>
          <p:nvPr/>
        </p:nvSpPr>
        <p:spPr>
          <a:xfrm>
            <a:off x="914872" y="4425435"/>
            <a:ext cx="6094070" cy="646331"/>
          </a:xfrm>
          <a:prstGeom prst="rect">
            <a:avLst/>
          </a:prstGeom>
          <a:noFill/>
        </p:spPr>
        <p:txBody>
          <a:bodyPr wrap="square">
            <a:spAutoFit/>
          </a:bodyPr>
          <a:lstStyle/>
          <a:p>
            <a:r>
              <a:rPr lang="nl-NL" dirty="0">
                <a:hlinkClick r:id="rId4"/>
              </a:rPr>
              <a:t>https://educatie-en-school.infonu.nl/methodiek/38809-hoe-maak-ik-een-goede-vragenlijst-of-enquete.html</a:t>
            </a:r>
            <a:r>
              <a:rPr lang="nl-NL" dirty="0"/>
              <a:t> </a:t>
            </a:r>
          </a:p>
        </p:txBody>
      </p:sp>
      <p:sp>
        <p:nvSpPr>
          <p:cNvPr id="5" name="Tekstvak 4">
            <a:extLst>
              <a:ext uri="{FF2B5EF4-FFF2-40B4-BE49-F238E27FC236}">
                <a16:creationId xmlns:a16="http://schemas.microsoft.com/office/drawing/2014/main" id="{7908A3B1-58C1-1DD8-6D10-4563A9C3A0A4}"/>
              </a:ext>
            </a:extLst>
          </p:cNvPr>
          <p:cNvSpPr txBox="1"/>
          <p:nvPr/>
        </p:nvSpPr>
        <p:spPr>
          <a:xfrm>
            <a:off x="862436" y="5226114"/>
            <a:ext cx="6094070" cy="369332"/>
          </a:xfrm>
          <a:prstGeom prst="rect">
            <a:avLst/>
          </a:prstGeom>
          <a:noFill/>
        </p:spPr>
        <p:txBody>
          <a:bodyPr wrap="square">
            <a:spAutoFit/>
          </a:bodyPr>
          <a:lstStyle/>
          <a:p>
            <a:r>
              <a:rPr lang="nl-NL" dirty="0">
                <a:hlinkClick r:id="rId5"/>
              </a:rPr>
              <a:t>https://www.studiemeesters.nl/scriptie/perfecte-enquetes/</a:t>
            </a:r>
            <a:r>
              <a:rPr lang="nl-NL" dirty="0"/>
              <a:t> </a:t>
            </a:r>
          </a:p>
        </p:txBody>
      </p:sp>
      <p:sp>
        <p:nvSpPr>
          <p:cNvPr id="7" name="Titel 6">
            <a:extLst>
              <a:ext uri="{FF2B5EF4-FFF2-40B4-BE49-F238E27FC236}">
                <a16:creationId xmlns:a16="http://schemas.microsoft.com/office/drawing/2014/main" id="{DB38036E-D03E-8775-49EF-6DE8B2B05643}"/>
              </a:ext>
            </a:extLst>
          </p:cNvPr>
          <p:cNvSpPr>
            <a:spLocks noGrp="1"/>
          </p:cNvSpPr>
          <p:nvPr>
            <p:ph type="title"/>
          </p:nvPr>
        </p:nvSpPr>
        <p:spPr>
          <a:xfrm>
            <a:off x="914872" y="475185"/>
            <a:ext cx="10515600" cy="1325563"/>
          </a:xfrm>
        </p:spPr>
        <p:txBody>
          <a:bodyPr/>
          <a:lstStyle/>
          <a:p>
            <a:r>
              <a:rPr lang="nl-NL" dirty="0"/>
              <a:t>Er ligt nu een zogenaamde topic-;ijst. </a:t>
            </a:r>
          </a:p>
        </p:txBody>
      </p:sp>
    </p:spTree>
    <p:extLst>
      <p:ext uri="{BB962C8B-B14F-4D97-AF65-F5344CB8AC3E}">
        <p14:creationId xmlns:p14="http://schemas.microsoft.com/office/powerpoint/2010/main" val="11738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122B4-6C37-4A5B-99DF-E1D8423D4FD9}"/>
              </a:ext>
            </a:extLst>
          </p:cNvPr>
          <p:cNvSpPr>
            <a:spLocks noGrp="1"/>
          </p:cNvSpPr>
          <p:nvPr>
            <p:ph type="title"/>
          </p:nvPr>
        </p:nvSpPr>
        <p:spPr/>
        <p:txBody>
          <a:bodyPr/>
          <a:lstStyle/>
          <a:p>
            <a:r>
              <a:rPr lang="nl-NL" dirty="0"/>
              <a:t>Opbouw interview</a:t>
            </a:r>
          </a:p>
        </p:txBody>
      </p:sp>
      <p:sp>
        <p:nvSpPr>
          <p:cNvPr id="4" name="Tekstvak 3">
            <a:extLst>
              <a:ext uri="{FF2B5EF4-FFF2-40B4-BE49-F238E27FC236}">
                <a16:creationId xmlns:a16="http://schemas.microsoft.com/office/drawing/2014/main" id="{125778CE-EBB0-4975-BCF0-EE5B57D65CA0}"/>
              </a:ext>
            </a:extLst>
          </p:cNvPr>
          <p:cNvSpPr txBox="1"/>
          <p:nvPr/>
        </p:nvSpPr>
        <p:spPr>
          <a:xfrm>
            <a:off x="838200" y="1407890"/>
            <a:ext cx="9248775" cy="4093428"/>
          </a:xfrm>
          <a:prstGeom prst="rect">
            <a:avLst/>
          </a:prstGeom>
          <a:noFill/>
        </p:spPr>
        <p:txBody>
          <a:bodyPr wrap="square">
            <a:spAutoFit/>
          </a:bodyPr>
          <a:lstStyle/>
          <a:p>
            <a:pPr algn="l"/>
            <a:r>
              <a:rPr lang="nl-NL" sz="2000" b="1" i="0" dirty="0">
                <a:solidFill>
                  <a:srgbClr val="202124"/>
                </a:solidFill>
                <a:effectLst/>
                <a:latin typeface="Google Sans"/>
              </a:rPr>
              <a:t>Ieder interview bestaat grofweg uit drie delen.</a:t>
            </a:r>
            <a:endParaRPr lang="nl-NL" sz="2000" b="0" i="0" dirty="0">
              <a:solidFill>
                <a:srgbClr val="202124"/>
              </a:solidFill>
              <a:effectLst/>
              <a:latin typeface="Google Sans"/>
            </a:endParaRPr>
          </a:p>
          <a:p>
            <a:pPr algn="l">
              <a:buFont typeface="+mj-lt"/>
              <a:buAutoNum type="arabicPeriod"/>
            </a:pPr>
            <a:r>
              <a:rPr lang="nl-NL" sz="2000" b="0" i="0" dirty="0">
                <a:solidFill>
                  <a:srgbClr val="202124"/>
                </a:solidFill>
                <a:effectLst/>
                <a:latin typeface="arial" panose="020B0604020202020204" pitchFamily="34" charset="0"/>
              </a:rPr>
              <a:t> Opening. Je begint het gesprek met het uitleggen van het doel: wat je hoopt te weten te komen. </a:t>
            </a:r>
          </a:p>
          <a:p>
            <a:pPr algn="l">
              <a:buFont typeface="+mj-lt"/>
              <a:buAutoNum type="arabicPeriod"/>
            </a:pPr>
            <a:r>
              <a:rPr lang="nl-NL" sz="2000" b="0" i="0" dirty="0">
                <a:solidFill>
                  <a:srgbClr val="202124"/>
                </a:solidFill>
                <a:effectLst/>
                <a:latin typeface="arial" panose="020B0604020202020204" pitchFamily="34" charset="0"/>
              </a:rPr>
              <a:t> Middengedeelte. Wat bespreek je hier?</a:t>
            </a:r>
            <a:endParaRPr lang="nl-NL" sz="2000" dirty="0">
              <a:solidFill>
                <a:srgbClr val="202124"/>
              </a:solidFill>
              <a:latin typeface="arial" panose="020B0604020202020204" pitchFamily="34" charset="0"/>
            </a:endParaRPr>
          </a:p>
          <a:p>
            <a:pPr algn="l">
              <a:buFont typeface="+mj-lt"/>
              <a:buAutoNum type="arabicPeriod"/>
            </a:pPr>
            <a:r>
              <a:rPr lang="nl-NL" sz="2000" b="0" i="0" dirty="0">
                <a:solidFill>
                  <a:srgbClr val="202124"/>
                </a:solidFill>
                <a:effectLst/>
                <a:latin typeface="arial" panose="020B0604020202020204" pitchFamily="34" charset="0"/>
              </a:rPr>
              <a:t> Afronding. </a:t>
            </a:r>
            <a:r>
              <a:rPr lang="nl-NL" sz="2000" dirty="0">
                <a:solidFill>
                  <a:srgbClr val="202124"/>
                </a:solidFill>
                <a:latin typeface="arial" panose="020B0604020202020204" pitchFamily="34" charset="0"/>
              </a:rPr>
              <a:t>Wat bespreek je hier?</a:t>
            </a:r>
            <a:endParaRPr lang="nl-NL" sz="2000" b="0" i="0" dirty="0">
              <a:solidFill>
                <a:srgbClr val="202124"/>
              </a:solidFill>
              <a:effectLst/>
              <a:latin typeface="arial" panose="020B0604020202020204" pitchFamily="34" charset="0"/>
            </a:endParaRPr>
          </a:p>
          <a:p>
            <a:pPr algn="l">
              <a:buFont typeface="+mj-lt"/>
              <a:buAutoNum type="arabicPeriod"/>
            </a:pPr>
            <a:endParaRPr lang="nl-NL" sz="2000" dirty="0">
              <a:solidFill>
                <a:srgbClr val="202124"/>
              </a:solidFill>
              <a:latin typeface="arial" panose="020B0604020202020204" pitchFamily="34" charset="0"/>
            </a:endParaRPr>
          </a:p>
          <a:p>
            <a:pPr algn="l"/>
            <a:r>
              <a:rPr lang="nl-NL" sz="2000" b="0" i="0" dirty="0">
                <a:solidFill>
                  <a:srgbClr val="202124"/>
                </a:solidFill>
                <a:effectLst/>
                <a:latin typeface="arial" panose="020B0604020202020204" pitchFamily="34" charset="0"/>
              </a:rPr>
              <a:t>LET OP: </a:t>
            </a:r>
          </a:p>
          <a:p>
            <a:pPr algn="l">
              <a:buFont typeface="+mj-lt"/>
              <a:buAutoNum type="arabicPeriod"/>
            </a:pPr>
            <a:r>
              <a:rPr lang="nl-NL" sz="2000" b="0" i="0" dirty="0">
                <a:solidFill>
                  <a:srgbClr val="202124"/>
                </a:solidFill>
                <a:effectLst/>
                <a:latin typeface="arial" panose="020B0604020202020204" pitchFamily="34" charset="0"/>
              </a:rPr>
              <a:t> De juiste vragen stellen. </a:t>
            </a:r>
          </a:p>
          <a:p>
            <a:pPr algn="l">
              <a:buFont typeface="+mj-lt"/>
              <a:buAutoNum type="arabicPeriod"/>
            </a:pPr>
            <a:r>
              <a:rPr lang="nl-NL" sz="2000" b="0" i="0" dirty="0">
                <a:solidFill>
                  <a:srgbClr val="202124"/>
                </a:solidFill>
                <a:effectLst/>
                <a:latin typeface="arial" panose="020B0604020202020204" pitchFamily="34" charset="0"/>
              </a:rPr>
              <a:t> Goed doorvragen. </a:t>
            </a:r>
          </a:p>
          <a:p>
            <a:pPr algn="l">
              <a:buFont typeface="+mj-lt"/>
              <a:buAutoNum type="arabicPeriod"/>
            </a:pPr>
            <a:r>
              <a:rPr lang="nl-NL" sz="2000" b="0" i="0" dirty="0">
                <a:solidFill>
                  <a:srgbClr val="202124"/>
                </a:solidFill>
                <a:effectLst/>
                <a:latin typeface="arial" panose="020B0604020202020204" pitchFamily="34" charset="0"/>
              </a:rPr>
              <a:t> Vasthouden aan de rode draad in het gesprek. </a:t>
            </a:r>
          </a:p>
          <a:p>
            <a:pPr algn="l">
              <a:buFont typeface="+mj-lt"/>
              <a:buAutoNum type="arabicPeriod"/>
            </a:pPr>
            <a:r>
              <a:rPr lang="nl-NL" sz="2000" b="0" i="0" dirty="0">
                <a:solidFill>
                  <a:srgbClr val="202124"/>
                </a:solidFill>
                <a:effectLst/>
                <a:latin typeface="arial" panose="020B0604020202020204" pitchFamily="34" charset="0"/>
              </a:rPr>
              <a:t> Op het juiste moment de juiste vragen stellen.</a:t>
            </a:r>
          </a:p>
          <a:p>
            <a:br>
              <a:rPr lang="nl-NL" sz="2000" b="0" i="0" dirty="0">
                <a:solidFill>
                  <a:srgbClr val="202124"/>
                </a:solidFill>
                <a:effectLst/>
                <a:latin typeface="arial" panose="020B0604020202020204" pitchFamily="34" charset="0"/>
              </a:rPr>
            </a:br>
            <a:endParaRPr lang="nl-NL" sz="2000" dirty="0"/>
          </a:p>
        </p:txBody>
      </p:sp>
      <p:sp>
        <p:nvSpPr>
          <p:cNvPr id="6" name="Tekstvak 5">
            <a:extLst>
              <a:ext uri="{FF2B5EF4-FFF2-40B4-BE49-F238E27FC236}">
                <a16:creationId xmlns:a16="http://schemas.microsoft.com/office/drawing/2014/main" id="{9AA80769-F861-459B-8C46-6EC24B000C33}"/>
              </a:ext>
            </a:extLst>
          </p:cNvPr>
          <p:cNvSpPr txBox="1"/>
          <p:nvPr/>
        </p:nvSpPr>
        <p:spPr>
          <a:xfrm>
            <a:off x="1019175" y="5124449"/>
            <a:ext cx="6096000" cy="1015663"/>
          </a:xfrm>
          <a:prstGeom prst="rect">
            <a:avLst/>
          </a:prstGeom>
          <a:solidFill>
            <a:schemeClr val="accent6">
              <a:lumMod val="20000"/>
              <a:lumOff val="80000"/>
            </a:schemeClr>
          </a:solidFill>
        </p:spPr>
        <p:txBody>
          <a:bodyPr wrap="square">
            <a:spAutoFit/>
          </a:bodyPr>
          <a:lstStyle/>
          <a:p>
            <a:r>
              <a:rPr lang="nl-NL" sz="2000" dirty="0"/>
              <a:t>Vat de antwoorden van je gesprekspartner samen, zodat hij weet dat je hem goed hebt begrepen en zodat hij zelf de hoofdlijn terug hoort.</a:t>
            </a:r>
          </a:p>
        </p:txBody>
      </p:sp>
      <p:sp>
        <p:nvSpPr>
          <p:cNvPr id="8" name="Tekstvak 7">
            <a:extLst>
              <a:ext uri="{FF2B5EF4-FFF2-40B4-BE49-F238E27FC236}">
                <a16:creationId xmlns:a16="http://schemas.microsoft.com/office/drawing/2014/main" id="{47BAEF40-076D-4146-88CF-30C16264AAEF}"/>
              </a:ext>
            </a:extLst>
          </p:cNvPr>
          <p:cNvSpPr txBox="1"/>
          <p:nvPr/>
        </p:nvSpPr>
        <p:spPr>
          <a:xfrm>
            <a:off x="7567610" y="3996035"/>
            <a:ext cx="4176714" cy="1477328"/>
          </a:xfrm>
          <a:prstGeom prst="rect">
            <a:avLst/>
          </a:prstGeom>
          <a:solidFill>
            <a:schemeClr val="accent6">
              <a:lumMod val="20000"/>
              <a:lumOff val="80000"/>
            </a:schemeClr>
          </a:solidFill>
        </p:spPr>
        <p:txBody>
          <a:bodyPr wrap="square">
            <a:spAutoFit/>
          </a:bodyPr>
          <a:lstStyle/>
          <a:p>
            <a:r>
              <a:rPr lang="nl-NL" dirty="0"/>
              <a:t>Monitor je tijd en hou je aan de afgesproken tijd. Het is vervelend als je een deel van je vragen niet hebt kunnen stellen omdat je gesprekspartner naar zijn volgende afspraak moet.</a:t>
            </a:r>
          </a:p>
        </p:txBody>
      </p:sp>
      <p:sp>
        <p:nvSpPr>
          <p:cNvPr id="10" name="Tekstvak 9">
            <a:extLst>
              <a:ext uri="{FF2B5EF4-FFF2-40B4-BE49-F238E27FC236}">
                <a16:creationId xmlns:a16="http://schemas.microsoft.com/office/drawing/2014/main" id="{DB2F64E4-EA0D-408C-B3DD-29F219E6467D}"/>
              </a:ext>
            </a:extLst>
          </p:cNvPr>
          <p:cNvSpPr txBox="1"/>
          <p:nvPr/>
        </p:nvSpPr>
        <p:spPr>
          <a:xfrm>
            <a:off x="2800350" y="6308209"/>
            <a:ext cx="6096000" cy="369332"/>
          </a:xfrm>
          <a:prstGeom prst="rect">
            <a:avLst/>
          </a:prstGeom>
          <a:solidFill>
            <a:schemeClr val="accent6">
              <a:lumMod val="20000"/>
              <a:lumOff val="80000"/>
            </a:schemeClr>
          </a:solidFill>
        </p:spPr>
        <p:txBody>
          <a:bodyPr wrap="square">
            <a:spAutoFit/>
          </a:bodyPr>
          <a:lstStyle/>
          <a:p>
            <a:r>
              <a:rPr lang="nl-NL" dirty="0"/>
              <a:t>LSD: Luisteren, Samenvatten en Doorvragen.</a:t>
            </a:r>
          </a:p>
        </p:txBody>
      </p:sp>
    </p:spTree>
    <p:extLst>
      <p:ext uri="{BB962C8B-B14F-4D97-AF65-F5344CB8AC3E}">
        <p14:creationId xmlns:p14="http://schemas.microsoft.com/office/powerpoint/2010/main" val="8270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AA2FA-918F-4547-B8D5-89CF2178E87B}"/>
              </a:ext>
            </a:extLst>
          </p:cNvPr>
          <p:cNvSpPr>
            <a:spLocks noGrp="1"/>
          </p:cNvSpPr>
          <p:nvPr>
            <p:ph type="title"/>
          </p:nvPr>
        </p:nvSpPr>
        <p:spPr/>
        <p:txBody>
          <a:bodyPr/>
          <a:lstStyle/>
          <a:p>
            <a:r>
              <a:rPr lang="nl-NL" dirty="0"/>
              <a:t>Doorvragen</a:t>
            </a:r>
          </a:p>
        </p:txBody>
      </p:sp>
      <p:sp>
        <p:nvSpPr>
          <p:cNvPr id="4" name="Tekstvak 3">
            <a:extLst>
              <a:ext uri="{FF2B5EF4-FFF2-40B4-BE49-F238E27FC236}">
                <a16:creationId xmlns:a16="http://schemas.microsoft.com/office/drawing/2014/main" id="{96B1FDC9-1650-4CAC-B289-72088D26560E}"/>
              </a:ext>
            </a:extLst>
          </p:cNvPr>
          <p:cNvSpPr txBox="1"/>
          <p:nvPr/>
        </p:nvSpPr>
        <p:spPr>
          <a:xfrm>
            <a:off x="923925" y="1853684"/>
            <a:ext cx="6096000" cy="2308324"/>
          </a:xfrm>
          <a:prstGeom prst="rect">
            <a:avLst/>
          </a:prstGeom>
          <a:noFill/>
        </p:spPr>
        <p:txBody>
          <a:bodyPr wrap="square">
            <a:spAutoFit/>
          </a:bodyPr>
          <a:lstStyle/>
          <a:p>
            <a:r>
              <a:rPr lang="nl-NL" sz="2400" dirty="0"/>
              <a:t>Wat….</a:t>
            </a:r>
          </a:p>
          <a:p>
            <a:r>
              <a:rPr lang="nl-NL" sz="2400" dirty="0"/>
              <a:t>Hoe…</a:t>
            </a:r>
          </a:p>
          <a:p>
            <a:r>
              <a:rPr lang="nl-NL" sz="2400" dirty="0"/>
              <a:t>Welke … </a:t>
            </a:r>
          </a:p>
          <a:p>
            <a:r>
              <a:rPr lang="nl-NL" sz="2400" dirty="0"/>
              <a:t>Vertel eens….</a:t>
            </a:r>
          </a:p>
          <a:p>
            <a:r>
              <a:rPr lang="nl-NL" sz="2400" dirty="0"/>
              <a:t>Begrijp ik het goed als…. </a:t>
            </a:r>
          </a:p>
          <a:p>
            <a:r>
              <a:rPr lang="nl-NL" sz="2400" dirty="0"/>
              <a:t>Kun je geen enkele uitzondering noemen?</a:t>
            </a:r>
          </a:p>
        </p:txBody>
      </p:sp>
      <p:pic>
        <p:nvPicPr>
          <p:cNvPr id="5" name="Afbeelding 4">
            <a:extLst>
              <a:ext uri="{FF2B5EF4-FFF2-40B4-BE49-F238E27FC236}">
                <a16:creationId xmlns:a16="http://schemas.microsoft.com/office/drawing/2014/main" id="{2072E202-606B-4F61-BBB2-73E555E92991}"/>
              </a:ext>
            </a:extLst>
          </p:cNvPr>
          <p:cNvPicPr>
            <a:picLocks noChangeAspect="1"/>
          </p:cNvPicPr>
          <p:nvPr/>
        </p:nvPicPr>
        <p:blipFill>
          <a:blip r:embed="rId3"/>
          <a:stretch>
            <a:fillRect/>
          </a:stretch>
        </p:blipFill>
        <p:spPr>
          <a:xfrm>
            <a:off x="6782691" y="1853684"/>
            <a:ext cx="4571109" cy="3423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528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271B3-070C-0B55-BE2E-A230DB7926E7}"/>
              </a:ext>
            </a:extLst>
          </p:cNvPr>
          <p:cNvSpPr>
            <a:spLocks noGrp="1"/>
          </p:cNvSpPr>
          <p:nvPr>
            <p:ph type="title"/>
          </p:nvPr>
        </p:nvSpPr>
        <p:spPr/>
        <p:txBody>
          <a:bodyPr/>
          <a:lstStyle/>
          <a:p>
            <a:r>
              <a:rPr lang="nl-NL" dirty="0"/>
              <a:t>Een voorbeeld:</a:t>
            </a:r>
          </a:p>
        </p:txBody>
      </p:sp>
      <p:pic>
        <p:nvPicPr>
          <p:cNvPr id="3" name="Onlinemedia 2" title="Instructiefilm Intakegesprek effectieve aanpak">
            <a:hlinkClick r:id="" action="ppaction://media"/>
            <a:extLst>
              <a:ext uri="{FF2B5EF4-FFF2-40B4-BE49-F238E27FC236}">
                <a16:creationId xmlns:a16="http://schemas.microsoft.com/office/drawing/2014/main" id="{26EEB982-43E8-3226-F170-A416641E8650}"/>
              </a:ext>
            </a:extLst>
          </p:cNvPr>
          <p:cNvPicPr>
            <a:picLocks noRot="1" noChangeAspect="1"/>
          </p:cNvPicPr>
          <p:nvPr>
            <a:videoFile r:link="rId1"/>
          </p:nvPr>
        </p:nvPicPr>
        <p:blipFill>
          <a:blip r:embed="rId4"/>
          <a:stretch>
            <a:fillRect/>
          </a:stretch>
        </p:blipFill>
        <p:spPr>
          <a:xfrm>
            <a:off x="981635" y="1690688"/>
            <a:ext cx="7772400" cy="4391407"/>
          </a:xfrm>
          <a:prstGeom prst="rect">
            <a:avLst/>
          </a:prstGeom>
        </p:spPr>
      </p:pic>
    </p:spTree>
    <p:extLst>
      <p:ext uri="{BB962C8B-B14F-4D97-AF65-F5344CB8AC3E}">
        <p14:creationId xmlns:p14="http://schemas.microsoft.com/office/powerpoint/2010/main" val="21098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7C4594DB-7CC6-4FB8-8CE2-35FDC7653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6F2A9F-D4DD-4FFB-AA9F-77B38AF02822}">
  <ds:schemaRefs>
    <ds:schemaRef ds:uri="http://schemas.microsoft.com/sharepoint/v3/contenttype/forms"/>
  </ds:schemaRefs>
</ds:datastoreItem>
</file>

<file path=customXml/itemProps3.xml><?xml version="1.0" encoding="utf-8"?>
<ds:datastoreItem xmlns:ds="http://schemas.openxmlformats.org/officeDocument/2006/customXml" ds:itemID="{CC2D9D2C-CAB2-4F66-B939-DCB2D7257D8B}">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22</TotalTime>
  <Words>605</Words>
  <Application>Microsoft Office PowerPoint</Application>
  <PresentationFormat>Breedbeeld</PresentationFormat>
  <Paragraphs>85</Paragraphs>
  <Slides>14</Slides>
  <Notes>7</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arial</vt:lpstr>
      <vt:lpstr>Calibri</vt:lpstr>
      <vt:lpstr>Calibri Light</vt:lpstr>
      <vt:lpstr>Google Sans</vt:lpstr>
      <vt:lpstr>Source Sans Pro</vt:lpstr>
      <vt:lpstr>Kantoorthema</vt:lpstr>
      <vt:lpstr>In gesprek met de opdrachtgever </vt:lpstr>
      <vt:lpstr>In gesprek met de opdrachtgever! </vt:lpstr>
      <vt:lpstr>PowerPoint-presentatie</vt:lpstr>
      <vt:lpstr>Check jullie lijst met onderwerpen:</vt:lpstr>
      <vt:lpstr>Fieldresearch  Onderzoeksmethoden</vt:lpstr>
      <vt:lpstr>Er ligt nu een zogenaamde topic-;ijst. </vt:lpstr>
      <vt:lpstr>Opbouw interview</vt:lpstr>
      <vt:lpstr>Doorvragen</vt:lpstr>
      <vt:lpstr>Een voorbeeld:</vt:lpstr>
      <vt:lpstr>Extra input: enquête </vt:lpstr>
      <vt:lpstr>Let op: </vt:lpstr>
      <vt:lpstr>Antwoordmogelijkheden</vt:lpstr>
      <vt:lpstr>PowerPoint-presentatie</vt:lpstr>
      <vt:lpstr>Likert schaal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Fieldresearch</dc:title>
  <dc:creator>Pascalle Cup</dc:creator>
  <cp:lastModifiedBy>Pascalle Cup</cp:lastModifiedBy>
  <cp:revision>1</cp:revision>
  <dcterms:created xsi:type="dcterms:W3CDTF">2023-08-19T19:52:33Z</dcterms:created>
  <dcterms:modified xsi:type="dcterms:W3CDTF">2023-08-22T14:47:40Z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